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56" r:id="rId2"/>
    <p:sldId id="280" r:id="rId3"/>
    <p:sldId id="277" r:id="rId4"/>
    <p:sldId id="271" r:id="rId5"/>
    <p:sldId id="281" r:id="rId6"/>
    <p:sldId id="285" r:id="rId7"/>
    <p:sldId id="284" r:id="rId8"/>
    <p:sldId id="282" r:id="rId9"/>
    <p:sldId id="283" r:id="rId10"/>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145" autoAdjust="0"/>
    <p:restoredTop sz="81064" autoAdjust="0"/>
  </p:normalViewPr>
  <p:slideViewPr>
    <p:cSldViewPr>
      <p:cViewPr varScale="1">
        <p:scale>
          <a:sx n="79" d="100"/>
          <a:sy n="79" d="100"/>
        </p:scale>
        <p:origin x="224" y="576"/>
      </p:cViewPr>
      <p:guideLst>
        <p:guide pos="3839"/>
        <p:guide orient="horz" pos="2160"/>
      </p:guideLst>
    </p:cSldViewPr>
  </p:slideViewPr>
  <p:notesTextViewPr>
    <p:cViewPr>
      <p:scale>
        <a:sx n="1" d="1"/>
        <a:sy n="1" d="1"/>
      </p:scale>
      <p:origin x="0" y="0"/>
    </p:cViewPr>
  </p:notesTextViewPr>
  <p:notesViewPr>
    <p:cSldViewPr>
      <p:cViewPr varScale="1">
        <p:scale>
          <a:sx n="67" d="100"/>
          <a:sy n="67" d="100"/>
        </p:scale>
        <p:origin x="274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7/25/19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png>
</file>

<file path=ppt/media/image12.tiff>
</file>

<file path=ppt/media/image13.png>
</file>

<file path=ppt/media/image14.png>
</file>

<file path=ppt/media/image15.png>
</file>

<file path=ppt/media/image16.tiff>
</file>

<file path=ppt/media/image17.jpg>
</file>

<file path=ppt/media/image2.png>
</file>

<file path=ppt/media/image3.png>
</file>

<file path=ppt/media/image4.png>
</file>

<file path=ppt/media/image5.pn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7/25/19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The purpose of this model, in predicting whether a patient diagnosed with hepatocellular carcinoma will survive past one year in conjunction with established guidelines, is to reduce mortality rate secondary to hepatocellular carcinoma.</a:t>
            </a:r>
          </a:p>
          <a:p>
            <a:endParaRPr lang="en-US" dirty="0"/>
          </a:p>
          <a:p>
            <a:r>
              <a:rPr lang="en-US" dirty="0"/>
              <a:t>This logistic regression model would prove most useful to clinicians, patients, and policy makers alike—as they grapple with the cancer decision making process and potential treatment options.  Ideally, machine learning and statistical models will find a place in depicting a completer and more holistic predictive patient profile. </a:t>
            </a:r>
          </a:p>
          <a:p>
            <a:endParaRPr lang="en-US" sz="1200" b="0" i="0" u="none" strike="noStrike" kern="1200" dirty="0">
              <a:solidFill>
                <a:schemeClr val="tx1">
                  <a:lumMod val="50000"/>
                </a:schemeClr>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3145508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lumMod val="50000"/>
                  </a:schemeClr>
                </a:solidFill>
                <a:effectLst/>
                <a:latin typeface="+mn-lt"/>
                <a:ea typeface="+mn-ea"/>
                <a:cs typeface="+mn-cs"/>
              </a:rPr>
              <a:t>The liver is a football sized organ nestled under the diaphragm in the URQ.</a:t>
            </a:r>
          </a:p>
          <a:p>
            <a:r>
              <a:rPr lang="en-US" sz="1200" b="0" i="0" u="none" strike="noStrike" kern="1200" dirty="0">
                <a:solidFill>
                  <a:schemeClr val="tx1">
                    <a:lumMod val="50000"/>
                  </a:schemeClr>
                </a:solidFill>
                <a:effectLst/>
                <a:latin typeface="+mn-lt"/>
                <a:ea typeface="+mn-ea"/>
                <a:cs typeface="+mn-cs"/>
              </a:rPr>
              <a:t>The most common type of liver cancer is hepatocellular carcinoma, which begins in the main type of liver cell (hepatocyte)</a:t>
            </a:r>
          </a:p>
          <a:p>
            <a:endParaRPr lang="en-US" sz="1200" b="0" i="0" u="none" strike="noStrike" kern="1200" dirty="0">
              <a:solidFill>
                <a:schemeClr val="tx1">
                  <a:lumMod val="50000"/>
                </a:schemeClr>
              </a:solidFill>
              <a:effectLst/>
              <a:latin typeface="+mn-lt"/>
              <a:ea typeface="+mn-ea"/>
              <a:cs typeface="+mn-cs"/>
            </a:endParaRPr>
          </a:p>
          <a:p>
            <a:r>
              <a:rPr lang="en-US" sz="1200" b="0" i="0" u="none" strike="noStrike" kern="1200" dirty="0">
                <a:solidFill>
                  <a:schemeClr val="tx1">
                    <a:lumMod val="50000"/>
                  </a:schemeClr>
                </a:solidFill>
                <a:effectLst/>
                <a:latin typeface="+mn-lt"/>
                <a:ea typeface="+mn-ea"/>
                <a:cs typeface="+mn-cs"/>
              </a:rPr>
              <a:t>Most people don't have signs and symptoms in the early stages of primary liver cancer. When signs and symptoms do appear, they may include:</a:t>
            </a:r>
          </a:p>
          <a:p>
            <a:r>
              <a:rPr lang="en-US" sz="1200" b="0" i="0" u="none" strike="noStrike" kern="1200" dirty="0">
                <a:solidFill>
                  <a:schemeClr val="tx1">
                    <a:lumMod val="50000"/>
                  </a:schemeClr>
                </a:solidFill>
                <a:effectLst/>
                <a:latin typeface="+mn-lt"/>
                <a:ea typeface="+mn-ea"/>
                <a:cs typeface="+mn-cs"/>
              </a:rPr>
              <a:t>Losing weight without trying</a:t>
            </a:r>
          </a:p>
          <a:p>
            <a:r>
              <a:rPr lang="en-US" sz="1200" b="0" i="0" u="none" strike="noStrike" kern="1200" dirty="0">
                <a:solidFill>
                  <a:schemeClr val="tx1">
                    <a:lumMod val="50000"/>
                  </a:schemeClr>
                </a:solidFill>
                <a:effectLst/>
                <a:latin typeface="+mn-lt"/>
                <a:ea typeface="+mn-ea"/>
                <a:cs typeface="+mn-cs"/>
              </a:rPr>
              <a:t>Loss of appetite</a:t>
            </a:r>
          </a:p>
          <a:p>
            <a:r>
              <a:rPr lang="en-US" sz="1200" b="0" i="0" u="none" strike="noStrike" kern="1200" dirty="0">
                <a:solidFill>
                  <a:schemeClr val="tx1">
                    <a:lumMod val="50000"/>
                  </a:schemeClr>
                </a:solidFill>
                <a:effectLst/>
                <a:latin typeface="+mn-lt"/>
                <a:ea typeface="+mn-ea"/>
                <a:cs typeface="+mn-cs"/>
              </a:rPr>
              <a:t>Upper abdominal pain</a:t>
            </a:r>
          </a:p>
          <a:p>
            <a:r>
              <a:rPr lang="en-US" sz="1200" b="0" i="0" u="none" strike="noStrike" kern="1200" dirty="0">
                <a:solidFill>
                  <a:schemeClr val="tx1">
                    <a:lumMod val="50000"/>
                  </a:schemeClr>
                </a:solidFill>
                <a:effectLst/>
                <a:latin typeface="+mn-lt"/>
                <a:ea typeface="+mn-ea"/>
                <a:cs typeface="+mn-cs"/>
              </a:rPr>
              <a:t>Nausea and vomiting</a:t>
            </a:r>
          </a:p>
          <a:p>
            <a:r>
              <a:rPr lang="en-US" sz="1200" b="0" i="0" u="none" strike="noStrike" kern="1200" dirty="0">
                <a:solidFill>
                  <a:schemeClr val="tx1">
                    <a:lumMod val="50000"/>
                  </a:schemeClr>
                </a:solidFill>
                <a:effectLst/>
                <a:latin typeface="+mn-lt"/>
                <a:ea typeface="+mn-ea"/>
                <a:cs typeface="+mn-cs"/>
              </a:rPr>
              <a:t>General weakness and fatigue</a:t>
            </a:r>
          </a:p>
          <a:p>
            <a:r>
              <a:rPr lang="en-US" sz="1200" b="0" i="0" u="none" strike="noStrike" kern="1200" dirty="0">
                <a:solidFill>
                  <a:schemeClr val="tx1">
                    <a:lumMod val="50000"/>
                  </a:schemeClr>
                </a:solidFill>
                <a:effectLst/>
                <a:latin typeface="+mn-lt"/>
                <a:ea typeface="+mn-ea"/>
                <a:cs typeface="+mn-cs"/>
              </a:rPr>
              <a:t>Abdominal swelling</a:t>
            </a:r>
          </a:p>
          <a:p>
            <a:r>
              <a:rPr lang="en-US" sz="1200" b="0" i="0" u="none" strike="noStrike" kern="1200" dirty="0">
                <a:solidFill>
                  <a:schemeClr val="tx1">
                    <a:lumMod val="50000"/>
                  </a:schemeClr>
                </a:solidFill>
                <a:effectLst/>
                <a:latin typeface="+mn-lt"/>
                <a:ea typeface="+mn-ea"/>
                <a:cs typeface="+mn-cs"/>
              </a:rPr>
              <a:t>Yellow discoloration of your skin and the whites of your eyes (jaundice)</a:t>
            </a:r>
          </a:p>
          <a:p>
            <a:r>
              <a:rPr lang="en-US" sz="1200" b="0" i="0" u="none" strike="noStrike" kern="1200" dirty="0">
                <a:solidFill>
                  <a:schemeClr val="tx1">
                    <a:lumMod val="50000"/>
                  </a:schemeClr>
                </a:solidFill>
                <a:effectLst/>
                <a:latin typeface="+mn-lt"/>
                <a:ea typeface="+mn-ea"/>
                <a:cs typeface="+mn-cs"/>
              </a:rPr>
              <a:t>White, chalky stools</a:t>
            </a:r>
          </a:p>
          <a:p>
            <a:endParaRPr lang="en-US" sz="1200" b="0" i="0" u="none" strike="noStrike" kern="1200" dirty="0">
              <a:solidFill>
                <a:schemeClr val="tx1">
                  <a:lumMod val="50000"/>
                </a:schemeClr>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681054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out of every six deaths that occur in the world are due to cancer.  Cancer is second only to cardiovascular disease in all-cause mortality globally. Liver cancer (hepatocellular carcinoma) is consistently ranked as one of the most common forms of cancer and is one of the most lethal (Figure 1), with a 5-year survival rate of about 15% in the USA (Figure 2).  </a:t>
            </a:r>
          </a:p>
          <a:p>
            <a:endParaRPr lang="en-US" dirty="0"/>
          </a:p>
          <a:p>
            <a:r>
              <a:rPr lang="en-US" dirty="0"/>
              <a:t>Estimated that 30,000 Americans will die from liver cancer this year.</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3530383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hepatocellular carcinoma dataset consists of patient data from 165 former patients of Hospital and University Centre of Coimbra (Portugal). The dataset contains 49 features selected according to the EASL-EORTC (European Association for the Study of the Liver - European Organization for Research and Treatment of Cancer) Clinical Practice Guidelines.  The target variable, "Class", is the survival of each patient at 1 year and is represented as 0 (deceased) and 1 (alive).</a:t>
            </a:r>
          </a:p>
          <a:p>
            <a:endParaRPr lang="en-US" dirty="0"/>
          </a:p>
          <a:p>
            <a:r>
              <a:rPr lang="en-US" dirty="0"/>
              <a:t>Many of the features for which patient data was collected are important risk factors for the development of HCC.  In the table below some of the key features included in the model are detailed.</a:t>
            </a:r>
          </a:p>
        </p:txBody>
      </p:sp>
      <p:sp>
        <p:nvSpPr>
          <p:cNvPr id="4" name="Slide Number Placeholder 3"/>
          <p:cNvSpPr>
            <a:spLocks noGrp="1"/>
          </p:cNvSpPr>
          <p:nvPr>
            <p:ph type="sldNum" sz="quarter" idx="5"/>
          </p:nvPr>
        </p:nvSpPr>
        <p:spPr/>
        <p:txBody>
          <a:bodyPr/>
          <a:lstStyle/>
          <a:p>
            <a:fld id="{69C971FF-EF28-4195-A575-329446EFAA55}" type="slidenum">
              <a:rPr lang="en-US" smtClean="0"/>
              <a:t>5</a:t>
            </a:fld>
            <a:endParaRPr lang="en-US"/>
          </a:p>
        </p:txBody>
      </p:sp>
    </p:spTree>
    <p:extLst>
      <p:ext uri="{BB962C8B-B14F-4D97-AF65-F5344CB8AC3E}">
        <p14:creationId xmlns:p14="http://schemas.microsoft.com/office/powerpoint/2010/main" val="2230594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to running the logistic model, gender was binarized into male and female and two additional features were created.  The first engineered feature is that of a MELD score. The Model for End-Stage Liver Disease Score (MELD) is a widely used clinical scoring method to predict 3 month mortality rates in patients with end-stage liver disease. It stratifies severity of end-stage liver disease for transplant planning.  The second feature created was a Fibrosis-4 Index (FIB-4) score. The FIB-4 Index score is a noninvasive estimate of liver scarring in HCV and HBV patients.  Together these 2 features contributed an approximate 3% improvement to the model's overall predictive ability.</a:t>
            </a:r>
          </a:p>
          <a:p>
            <a:endParaRPr lang="en-US" dirty="0"/>
          </a:p>
          <a:p>
            <a:r>
              <a:rPr lang="en-US" dirty="0"/>
              <a:t>A unique aspect of healthcare data in general, is the "patient profile" that is created when a broad amount of data is collected for each unique patient.  In order to preserve the heterogeneity of the patient profile and provide a more accurate estimation of missing patient values, missing values were imputed via a K-nearest neighbor (KNN) model.  The most similar of the 3 closest patient records was utilized to fill in the corresponding missing values in question.</a:t>
            </a:r>
          </a:p>
          <a:p>
            <a:endParaRPr lang="en-US" dirty="0"/>
          </a:p>
          <a:p>
            <a:r>
              <a:rPr lang="en-US" dirty="0"/>
              <a:t>In order to address the class imbalance (greater number of living patients at 1 year than deceased) inherit to the HCC dataset, SMOTE (Synthetic Minority Over-sampling Technique) was utilized. Prior to smote, the training data consisted of 115 patient records, after SMOTE, 146 patient records were available for model training use.</a:t>
            </a:r>
          </a:p>
          <a:p>
            <a:endParaRPr lang="en-US" dirty="0"/>
          </a:p>
          <a:p>
            <a:endParaRPr lang="en-US" dirty="0"/>
          </a:p>
          <a:p>
            <a:r>
              <a:rPr lang="en-US" dirty="0"/>
              <a:t>Finally, a grid search was utilized to optimize parameters and assign most appropriate penalty weights prior to running the logistic model.  </a:t>
            </a:r>
          </a:p>
          <a:p>
            <a:endParaRPr lang="en-US"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18177445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7480400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order to capture the heterogeneity for each patient profile, as well as the dataset class imbalance, clustering oversampling techniques were utilized.  The final model used was a logistic regression model, as it provided higher predictive value compared to other models such as Support Vector Machine (SVM) and Random </a:t>
            </a:r>
            <a:r>
              <a:rPr lang="en-US" dirty="0" err="1"/>
              <a:t>Rorest</a:t>
            </a:r>
            <a:r>
              <a:rPr lang="en-US" dirty="0"/>
              <a:t> Ensemble.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performance of the logistic model was assessed by utilizing the performance measures of accuracy, AUC, and F-1 score.  Particular attention was given to minimizing the false positive rate, as the threshold for incorrectly predicting that a patient would live at least 1 more year (Class=1) is minimal.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logistic regression model returned an accuracy of 82%, an AUC of 83%, and a F-1 score of 83% on the testing dataset.  The false positive rate was calculated to be 14%.  All performance measures improved with the use of KNN (K-nearest Neighbor) to impute missing patient data as well as with the addition of the SMOTE oversampling technique to address class imbalance and the creation of two additional features MELD score and FIB-1 Index score.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By providing a convenient and quickly accessible HCC diagnostic tool, this model can serve as a supplement in patient decision making.  By combining machine learning’s ability to analyze large datasets in minimal time with decision makers’ context knowledge, more robust and efficient clinical decisions can be made earlier in the disease lifecycle resulting in better clinical outcomes.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Areas of future work include training predictive models on larger patient datasets—a task easier said than done in the realm of healthcare.  Furthermore, applying this model to other disease classification scenarios has the potential to positively impact how decision makers approach diagnoses and optimal treatment options.  The concept of utilizing clustering techniques to fill in missing data for patients may prove promising for future healthcare models that aim to preserve patient profile heterogeneity.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majority of liver cancer cases are detected at advanced stages of disease, when treatment options are severely limited in both quantity and effectiveness.  With this in mind, more effective screening and earlier cancer detection has the most potential to save lives and reduce disease cost burden. A better understanding of hepatocellular carcinoma and its risk factors is necessary for more effective screening, early recognition, and optimal treatment.</a:t>
            </a:r>
          </a:p>
          <a:p>
            <a:endParaRPr lang="en-US" dirty="0"/>
          </a:p>
          <a:p>
            <a:endParaRPr lang="en-US" dirty="0"/>
          </a:p>
          <a:p>
            <a:r>
              <a:rPr lang="en-US" dirty="0"/>
              <a:t>Localized treatment options include radiofrequency ablation, cryoablation, </a:t>
            </a:r>
            <a:r>
              <a:rPr lang="en-US" sz="1200" b="0" i="0" u="none" strike="noStrike" kern="1200" dirty="0">
                <a:solidFill>
                  <a:schemeClr val="tx1">
                    <a:lumMod val="50000"/>
                  </a:schemeClr>
                </a:solidFill>
                <a:effectLst/>
                <a:latin typeface="+mn-lt"/>
                <a:ea typeface="+mn-ea"/>
                <a:cs typeface="+mn-cs"/>
              </a:rPr>
              <a:t>chemoembolization, </a:t>
            </a:r>
            <a:endParaRPr lang="en-US" dirty="0"/>
          </a:p>
          <a:p>
            <a:r>
              <a:rPr lang="en-US" dirty="0"/>
              <a:t>Surgical treatment options include surgical resection and liver transplant</a:t>
            </a:r>
          </a:p>
          <a:p>
            <a:r>
              <a:rPr lang="en-US" dirty="0"/>
              <a:t>Chemotherapy, radiotherapy, immunotherapy, and targeted drug therapy are other options</a:t>
            </a:r>
          </a:p>
          <a:p>
            <a:endParaRPr lang="en-US" dirty="0"/>
          </a:p>
          <a:p>
            <a:r>
              <a:rPr lang="en-US" sz="1200" b="1" i="0" u="none" strike="noStrike" kern="1200" dirty="0">
                <a:solidFill>
                  <a:schemeClr val="tx1">
                    <a:lumMod val="50000"/>
                  </a:schemeClr>
                </a:solidFill>
                <a:effectLst/>
                <a:latin typeface="+mn-lt"/>
                <a:ea typeface="+mn-ea"/>
                <a:cs typeface="+mn-cs"/>
              </a:rPr>
              <a:t>Surgery to remove the tumor.</a:t>
            </a:r>
            <a:r>
              <a:rPr lang="en-US" sz="1200" b="0" i="0" u="none" strike="noStrike" kern="1200" dirty="0">
                <a:solidFill>
                  <a:schemeClr val="tx1">
                    <a:lumMod val="50000"/>
                  </a:schemeClr>
                </a:solidFill>
                <a:effectLst/>
                <a:latin typeface="+mn-lt"/>
                <a:ea typeface="+mn-ea"/>
                <a:cs typeface="+mn-cs"/>
              </a:rPr>
              <a:t> In certain situations, your doctor may recommend an operation to remove the liver cancer and a small portion of healthy liver tissue that surrounds it if your tumor is small and your liver function is good.</a:t>
            </a:r>
          </a:p>
          <a:p>
            <a:r>
              <a:rPr lang="en-US" sz="1200" b="0" i="0" u="none" strike="noStrike" kern="1200" dirty="0">
                <a:solidFill>
                  <a:schemeClr val="tx1">
                    <a:lumMod val="50000"/>
                  </a:schemeClr>
                </a:solidFill>
                <a:effectLst/>
                <a:latin typeface="+mn-lt"/>
                <a:ea typeface="+mn-ea"/>
                <a:cs typeface="+mn-cs"/>
              </a:rPr>
              <a:t>Whether this is an option for you also depends on the location of your cancer within the liver, how well your liver functions and your overall health.</a:t>
            </a:r>
          </a:p>
          <a:p>
            <a:r>
              <a:rPr lang="en-US" sz="1200" b="1" i="0" u="none" strike="noStrike" kern="1200" dirty="0">
                <a:solidFill>
                  <a:schemeClr val="tx1">
                    <a:lumMod val="50000"/>
                  </a:schemeClr>
                </a:solidFill>
                <a:effectLst/>
                <a:latin typeface="+mn-lt"/>
                <a:ea typeface="+mn-ea"/>
                <a:cs typeface="+mn-cs"/>
              </a:rPr>
              <a:t>Liver transplant surgery.</a:t>
            </a:r>
            <a:r>
              <a:rPr lang="en-US" sz="1200" b="0" i="0" u="none" strike="noStrike" kern="1200" dirty="0">
                <a:solidFill>
                  <a:schemeClr val="tx1">
                    <a:lumMod val="50000"/>
                  </a:schemeClr>
                </a:solidFill>
                <a:effectLst/>
                <a:latin typeface="+mn-lt"/>
                <a:ea typeface="+mn-ea"/>
                <a:cs typeface="+mn-cs"/>
              </a:rPr>
              <a:t> During liver transplant surgery, your diseased liver is removed and replaced with a healthy liver from a donor. Liver transplant surgery is only an option for a small percentage of people with early-stage liver cancer.</a:t>
            </a:r>
          </a:p>
          <a:p>
            <a:endParaRPr lang="en-US" sz="1200" b="0" i="0" u="none" strike="noStrike" kern="1200" dirty="0">
              <a:solidFill>
                <a:schemeClr val="tx1">
                  <a:lumMod val="50000"/>
                </a:schemeClr>
              </a:solidFill>
              <a:effectLst/>
              <a:latin typeface="+mn-lt"/>
              <a:ea typeface="+mn-ea"/>
              <a:cs typeface="+mn-cs"/>
            </a:endParaRPr>
          </a:p>
          <a:p>
            <a:r>
              <a:rPr lang="en-US" sz="1200" b="1" i="0" u="none" strike="noStrike" kern="1200" dirty="0">
                <a:solidFill>
                  <a:schemeClr val="tx1">
                    <a:lumMod val="50000"/>
                  </a:schemeClr>
                </a:solidFill>
                <a:effectLst/>
                <a:latin typeface="+mn-lt"/>
                <a:ea typeface="+mn-ea"/>
                <a:cs typeface="+mn-cs"/>
              </a:rPr>
              <a:t>Localized treatments</a:t>
            </a:r>
          </a:p>
          <a:p>
            <a:r>
              <a:rPr lang="en-US" sz="1200" b="0" i="0" u="none" strike="noStrike" kern="1200" dirty="0">
                <a:solidFill>
                  <a:schemeClr val="tx1">
                    <a:lumMod val="50000"/>
                  </a:schemeClr>
                </a:solidFill>
                <a:effectLst/>
                <a:latin typeface="+mn-lt"/>
                <a:ea typeface="+mn-ea"/>
                <a:cs typeface="+mn-cs"/>
              </a:rPr>
              <a:t>Localized treatments for liver cancer are those that are administered directly to the cancer cells or the area surrounding the cancer cells. Localized treatment options for liver cancer include:</a:t>
            </a:r>
          </a:p>
          <a:p>
            <a:r>
              <a:rPr lang="en-US" sz="1200" b="1" i="0" u="none" strike="noStrike" kern="1200" dirty="0">
                <a:solidFill>
                  <a:schemeClr val="tx1">
                    <a:lumMod val="50000"/>
                  </a:schemeClr>
                </a:solidFill>
                <a:effectLst/>
                <a:latin typeface="+mn-lt"/>
                <a:ea typeface="+mn-ea"/>
                <a:cs typeface="+mn-cs"/>
              </a:rPr>
              <a:t>Heating cancer cells.</a:t>
            </a:r>
            <a:r>
              <a:rPr lang="en-US" sz="1200" b="0" i="0" u="none" strike="noStrike" kern="1200" dirty="0">
                <a:solidFill>
                  <a:schemeClr val="tx1">
                    <a:lumMod val="50000"/>
                  </a:schemeClr>
                </a:solidFill>
                <a:effectLst/>
                <a:latin typeface="+mn-lt"/>
                <a:ea typeface="+mn-ea"/>
                <a:cs typeface="+mn-cs"/>
              </a:rPr>
              <a:t> Radiofrequency ablation uses electric current to heat and destroy cancer cells. Using an imaging test as a guide, such as ultrasound, the doctor inserts one or more thin needles into small incisions in your abdomen. When the needles reach the tumor, they're heated with an electric current, destroying the cancer cells. Other procedures to heat the cancer cells might use microwaves or lasers.</a:t>
            </a:r>
          </a:p>
          <a:p>
            <a:r>
              <a:rPr lang="en-US" sz="1200" b="1" i="0" u="none" strike="noStrike" kern="1200" dirty="0">
                <a:solidFill>
                  <a:schemeClr val="tx1">
                    <a:lumMod val="50000"/>
                  </a:schemeClr>
                </a:solidFill>
                <a:effectLst/>
                <a:latin typeface="+mn-lt"/>
                <a:ea typeface="+mn-ea"/>
                <a:cs typeface="+mn-cs"/>
              </a:rPr>
              <a:t>Freezing cancer cells.</a:t>
            </a:r>
            <a:r>
              <a:rPr lang="en-US" sz="1200" b="0" i="0" u="none" strike="noStrike" kern="1200" dirty="0">
                <a:solidFill>
                  <a:schemeClr val="tx1">
                    <a:lumMod val="50000"/>
                  </a:schemeClr>
                </a:solidFill>
                <a:effectLst/>
                <a:latin typeface="+mn-lt"/>
                <a:ea typeface="+mn-ea"/>
                <a:cs typeface="+mn-cs"/>
              </a:rPr>
              <a:t> Cryoablation uses extreme cold to destroy cancer cells. During the procedure, your doctor places an instrument (cryoprobe) containing liquid nitrogen directly onto liver tumors. Ultrasound images are used to guide the cryoprobe and monitor the freezing of the cells.</a:t>
            </a:r>
          </a:p>
          <a:p>
            <a:r>
              <a:rPr lang="en-US" sz="1200" b="1" i="0" u="none" strike="noStrike" kern="1200" dirty="0">
                <a:solidFill>
                  <a:schemeClr val="tx1">
                    <a:lumMod val="50000"/>
                  </a:schemeClr>
                </a:solidFill>
                <a:effectLst/>
                <a:latin typeface="+mn-lt"/>
                <a:ea typeface="+mn-ea"/>
                <a:cs typeface="+mn-cs"/>
              </a:rPr>
              <a:t>Injecting alcohol into the tumor.</a:t>
            </a:r>
            <a:r>
              <a:rPr lang="en-US" sz="1200" b="0" i="0" u="none" strike="noStrike" kern="1200" dirty="0">
                <a:solidFill>
                  <a:schemeClr val="tx1">
                    <a:lumMod val="50000"/>
                  </a:schemeClr>
                </a:solidFill>
                <a:effectLst/>
                <a:latin typeface="+mn-lt"/>
                <a:ea typeface="+mn-ea"/>
                <a:cs typeface="+mn-cs"/>
              </a:rPr>
              <a:t> During alcohol injection, pure alcohol is injected directly into tumors, either through the skin or during an operation. Alcohol causes the tumor cells to die.</a:t>
            </a:r>
          </a:p>
          <a:p>
            <a:r>
              <a:rPr lang="en-US" sz="1200" b="1" i="0" u="none" strike="noStrike" kern="1200" dirty="0">
                <a:solidFill>
                  <a:schemeClr val="tx1">
                    <a:lumMod val="50000"/>
                  </a:schemeClr>
                </a:solidFill>
                <a:effectLst/>
                <a:latin typeface="+mn-lt"/>
                <a:ea typeface="+mn-ea"/>
                <a:cs typeface="+mn-cs"/>
              </a:rPr>
              <a:t>Injecting chemotherapy drugs into the liver.</a:t>
            </a:r>
            <a:r>
              <a:rPr lang="en-US" sz="1200" b="0" i="0" u="none" strike="noStrike" kern="1200" dirty="0">
                <a:solidFill>
                  <a:schemeClr val="tx1">
                    <a:lumMod val="50000"/>
                  </a:schemeClr>
                </a:solidFill>
                <a:effectLst/>
                <a:latin typeface="+mn-lt"/>
                <a:ea typeface="+mn-ea"/>
                <a:cs typeface="+mn-cs"/>
              </a:rPr>
              <a:t> Chemoembolization is a type of chemotherapy treatment that supplies strong anti-cancer drugs directly to the liver.</a:t>
            </a:r>
          </a:p>
          <a:p>
            <a:r>
              <a:rPr lang="en-US" sz="1200" b="1" i="0" u="none" strike="noStrike" kern="1200" dirty="0">
                <a:solidFill>
                  <a:schemeClr val="tx1">
                    <a:lumMod val="50000"/>
                  </a:schemeClr>
                </a:solidFill>
                <a:effectLst/>
                <a:latin typeface="+mn-lt"/>
                <a:ea typeface="+mn-ea"/>
                <a:cs typeface="+mn-cs"/>
              </a:rPr>
              <a:t>Placing beads filled with radiation in the liver.</a:t>
            </a:r>
            <a:r>
              <a:rPr lang="en-US" sz="1200" b="0" i="0" u="none" strike="noStrike" kern="1200" dirty="0">
                <a:solidFill>
                  <a:schemeClr val="tx1">
                    <a:lumMod val="50000"/>
                  </a:schemeClr>
                </a:solidFill>
                <a:effectLst/>
                <a:latin typeface="+mn-lt"/>
                <a:ea typeface="+mn-ea"/>
                <a:cs typeface="+mn-cs"/>
              </a:rPr>
              <a:t> Tiny spheres that contain radiation may be placed directly in the liver where they can deliver radiation directly to the tumor.</a:t>
            </a:r>
          </a:p>
          <a:p>
            <a:r>
              <a:rPr lang="en-US" sz="1200" b="1" i="0" u="none" strike="noStrike" kern="1200" dirty="0">
                <a:solidFill>
                  <a:schemeClr val="tx1">
                    <a:lumMod val="50000"/>
                  </a:schemeClr>
                </a:solidFill>
                <a:effectLst/>
                <a:latin typeface="+mn-lt"/>
                <a:ea typeface="+mn-ea"/>
                <a:cs typeface="+mn-cs"/>
              </a:rPr>
              <a:t>Radiation therapy</a:t>
            </a:r>
          </a:p>
          <a:p>
            <a:r>
              <a:rPr lang="en-US" sz="1200" b="0" i="0" u="none" strike="noStrike" kern="1200" dirty="0">
                <a:solidFill>
                  <a:schemeClr val="tx1">
                    <a:lumMod val="50000"/>
                  </a:schemeClr>
                </a:solidFill>
                <a:effectLst/>
                <a:latin typeface="+mn-lt"/>
                <a:ea typeface="+mn-ea"/>
                <a:cs typeface="+mn-cs"/>
              </a:rPr>
              <a:t>This treatment uses high-powered energy from sources such as X-rays and protons to destroy cancer cells and shrink tumors. Doctors carefully direct the energy to the liver, while sparing the surrounding healthy tissue.</a:t>
            </a:r>
          </a:p>
          <a:p>
            <a:r>
              <a:rPr lang="en-US" sz="1200" b="0" i="0" u="none" strike="noStrike" kern="1200" dirty="0">
                <a:solidFill>
                  <a:schemeClr val="tx1">
                    <a:lumMod val="50000"/>
                  </a:schemeClr>
                </a:solidFill>
                <a:effectLst/>
                <a:latin typeface="+mn-lt"/>
                <a:ea typeface="+mn-ea"/>
                <a:cs typeface="+mn-cs"/>
              </a:rPr>
              <a:t>Radiation therapy might be an option if other treatments aren't possible or if they haven't helped. For advanced liver cancer, radiation therapy might help control symptoms.</a:t>
            </a:r>
          </a:p>
          <a:p>
            <a:r>
              <a:rPr lang="en-US" sz="1200" b="0" i="0" u="none" strike="noStrike" kern="1200" dirty="0">
                <a:solidFill>
                  <a:schemeClr val="tx1">
                    <a:lumMod val="50000"/>
                  </a:schemeClr>
                </a:solidFill>
                <a:effectLst/>
                <a:latin typeface="+mn-lt"/>
                <a:ea typeface="+mn-ea"/>
                <a:cs typeface="+mn-cs"/>
              </a:rPr>
              <a:t>During external beam radiation therapy treatment, you lie on a table and a machine directs the energy beams at a precise point on your body.</a:t>
            </a:r>
          </a:p>
          <a:p>
            <a:r>
              <a:rPr lang="en-US" sz="1200" b="0" i="0" u="none" strike="noStrike" kern="1200" dirty="0">
                <a:solidFill>
                  <a:schemeClr val="tx1">
                    <a:lumMod val="50000"/>
                  </a:schemeClr>
                </a:solidFill>
                <a:effectLst/>
                <a:latin typeface="+mn-lt"/>
                <a:ea typeface="+mn-ea"/>
                <a:cs typeface="+mn-cs"/>
              </a:rPr>
              <a:t>A specialized type of radiation therapy, called stereotactic body radiotherapy, involves focusing many beams of radiation simultaneously at one point in your body.</a:t>
            </a:r>
          </a:p>
          <a:p>
            <a:r>
              <a:rPr lang="en-US" sz="1200" b="1" i="0" u="none" strike="noStrike" kern="1200" dirty="0">
                <a:solidFill>
                  <a:schemeClr val="tx1">
                    <a:lumMod val="50000"/>
                  </a:schemeClr>
                </a:solidFill>
                <a:effectLst/>
                <a:latin typeface="+mn-lt"/>
                <a:ea typeface="+mn-ea"/>
                <a:cs typeface="+mn-cs"/>
              </a:rPr>
              <a:t>Targeted drug therapy</a:t>
            </a:r>
          </a:p>
          <a:p>
            <a:r>
              <a:rPr lang="en-US" sz="1200" b="0" i="0" u="none" strike="noStrike" kern="1200" dirty="0">
                <a:solidFill>
                  <a:schemeClr val="tx1">
                    <a:lumMod val="50000"/>
                  </a:schemeClr>
                </a:solidFill>
                <a:effectLst/>
                <a:latin typeface="+mn-lt"/>
                <a:ea typeface="+mn-ea"/>
                <a:cs typeface="+mn-cs"/>
              </a:rPr>
              <a:t>Targeted drug treatments focus on specific abnormalities present within cancer cells. By blocking these abnormalities, targeted drug treatments can cause cancer cells to die.</a:t>
            </a:r>
          </a:p>
          <a:p>
            <a:r>
              <a:rPr lang="en-US" sz="1200" b="0" i="0" u="none" strike="noStrike" kern="1200" dirty="0">
                <a:solidFill>
                  <a:schemeClr val="tx1">
                    <a:lumMod val="50000"/>
                  </a:schemeClr>
                </a:solidFill>
                <a:effectLst/>
                <a:latin typeface="+mn-lt"/>
                <a:ea typeface="+mn-ea"/>
                <a:cs typeface="+mn-cs"/>
              </a:rPr>
              <a:t>Many targeted drugs are available for treating advanced liver cancer.</a:t>
            </a:r>
          </a:p>
          <a:p>
            <a:r>
              <a:rPr lang="en-US" sz="1200" b="0" i="0" u="none" strike="noStrike" kern="1200" dirty="0">
                <a:solidFill>
                  <a:schemeClr val="tx1">
                    <a:lumMod val="50000"/>
                  </a:schemeClr>
                </a:solidFill>
                <a:effectLst/>
                <a:latin typeface="+mn-lt"/>
                <a:ea typeface="+mn-ea"/>
                <a:cs typeface="+mn-cs"/>
              </a:rPr>
              <a:t>Some targeted therapies only work in people whose cancer cells have certain genetic mutations. Your cancer cells may be tested in a laboratory to see if these drugs might help you.</a:t>
            </a:r>
          </a:p>
          <a:p>
            <a:r>
              <a:rPr lang="en-US" sz="1200" b="1" i="0" u="none" strike="noStrike" kern="1200" dirty="0">
                <a:solidFill>
                  <a:schemeClr val="tx1">
                    <a:lumMod val="50000"/>
                  </a:schemeClr>
                </a:solidFill>
                <a:effectLst/>
                <a:latin typeface="+mn-lt"/>
                <a:ea typeface="+mn-ea"/>
                <a:cs typeface="+mn-cs"/>
              </a:rPr>
              <a:t>Immunotherapy</a:t>
            </a:r>
          </a:p>
          <a:p>
            <a:r>
              <a:rPr lang="en-US" sz="1200" b="0" i="0" u="none" strike="noStrike" kern="1200" dirty="0">
                <a:solidFill>
                  <a:schemeClr val="tx1">
                    <a:lumMod val="50000"/>
                  </a:schemeClr>
                </a:solidFill>
                <a:effectLst/>
                <a:latin typeface="+mn-lt"/>
                <a:ea typeface="+mn-ea"/>
                <a:cs typeface="+mn-cs"/>
              </a:rPr>
              <a:t>Immunotherapy uses your immune system to fight cancer. Your body's disease-fighting immune system may not attack your cancer because the cancer cells produce proteins that blind the immune system cells. Immunotherapy works by interfering with that process.</a:t>
            </a:r>
          </a:p>
          <a:p>
            <a:r>
              <a:rPr lang="en-US" sz="1200" b="0" i="0" u="none" strike="noStrike" kern="1200" dirty="0">
                <a:solidFill>
                  <a:schemeClr val="tx1">
                    <a:lumMod val="50000"/>
                  </a:schemeClr>
                </a:solidFill>
                <a:effectLst/>
                <a:latin typeface="+mn-lt"/>
                <a:ea typeface="+mn-ea"/>
                <a:cs typeface="+mn-cs"/>
              </a:rPr>
              <a:t>Immunotherapy treatments are generally reserved for people with advanced liver cancer.</a:t>
            </a:r>
          </a:p>
          <a:p>
            <a:r>
              <a:rPr lang="en-US" sz="1200" b="1" i="0" u="none" strike="noStrike" kern="1200" dirty="0">
                <a:solidFill>
                  <a:schemeClr val="tx1">
                    <a:lumMod val="50000"/>
                  </a:schemeClr>
                </a:solidFill>
                <a:effectLst/>
                <a:latin typeface="+mn-lt"/>
                <a:ea typeface="+mn-ea"/>
                <a:cs typeface="+mn-cs"/>
              </a:rPr>
              <a:t>Chemotherapy</a:t>
            </a:r>
          </a:p>
          <a:p>
            <a:r>
              <a:rPr lang="en-US" sz="1200" b="0" i="0" u="none" strike="noStrike" kern="1200" dirty="0">
                <a:solidFill>
                  <a:schemeClr val="tx1">
                    <a:lumMod val="50000"/>
                  </a:schemeClr>
                </a:solidFill>
                <a:effectLst/>
                <a:latin typeface="+mn-lt"/>
                <a:ea typeface="+mn-ea"/>
                <a:cs typeface="+mn-cs"/>
              </a:rPr>
              <a:t>Chemotherapy uses drugs to kill rapidly growing cells, including cancer cells. Chemotherapy can be administered through a vein in your arm, in pill form or both.</a:t>
            </a:r>
          </a:p>
          <a:p>
            <a:r>
              <a:rPr lang="en-US" sz="1200" b="0" i="0" u="none" strike="noStrike" kern="1200" dirty="0">
                <a:solidFill>
                  <a:schemeClr val="tx1">
                    <a:lumMod val="50000"/>
                  </a:schemeClr>
                </a:solidFill>
                <a:effectLst/>
                <a:latin typeface="+mn-lt"/>
                <a:ea typeface="+mn-ea"/>
                <a:cs typeface="+mn-cs"/>
              </a:rPr>
              <a:t>Chemotherapy is sometimes used to treat advanced liver cancer.</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1384291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9</a:t>
            </a:fld>
            <a:endParaRPr lang="en-US"/>
          </a:p>
        </p:txBody>
      </p:sp>
    </p:spTree>
    <p:extLst>
      <p:ext uri="{BB962C8B-B14F-4D97-AF65-F5344CB8AC3E}">
        <p14:creationId xmlns:p14="http://schemas.microsoft.com/office/powerpoint/2010/main" val="719057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descr="Map of World"/>
          <p:cNvSpPr>
            <a:spLocks noEditPoints="1"/>
          </p:cNvSpPr>
          <p:nvPr/>
        </p:nvSpPr>
        <p:spPr bwMode="gray">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59C2A7B1-3D32-FD45-AB63-007839DC4790}" type="datetime1">
              <a:rPr lang="en-US" smtClean="0"/>
              <a:t>7/25/19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1BF7E510-ACDB-6441-892E-EEF995852C17}" type="datetime1">
              <a:rPr lang="en-US" smtClean="0"/>
              <a:t>7/25/19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72283564-9206-4141-8710-6164AF0DC60D}" type="datetime1">
              <a:rPr lang="en-US" smtClean="0"/>
              <a:t>7/25/19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9F0F56B0-B5BB-E94E-BF9F-905FC4E7C111}" type="datetime1">
              <a:rPr lang="en-US" smtClean="0"/>
              <a:t>7/25/19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96C69B14-233F-BC4F-9E22-1D387F5B8ACE}" type="datetime1">
              <a:rPr lang="en-US" smtClean="0"/>
              <a:t>7/25/19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7" name="Date Placeholder 6"/>
          <p:cNvSpPr>
            <a:spLocks noGrp="1"/>
          </p:cNvSpPr>
          <p:nvPr>
            <p:ph type="dt" sz="half" idx="10"/>
          </p:nvPr>
        </p:nvSpPr>
        <p:spPr/>
        <p:txBody>
          <a:bodyPr/>
          <a:lstStyle/>
          <a:p>
            <a:fld id="{F102EE2F-6772-7D48-B59A-7CA38516A197}" type="datetime1">
              <a:rPr lang="en-US" smtClean="0"/>
              <a:t>7/25/19</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3" name="Date Placeholder 2"/>
          <p:cNvSpPr>
            <a:spLocks noGrp="1"/>
          </p:cNvSpPr>
          <p:nvPr>
            <p:ph type="dt" sz="half" idx="10"/>
          </p:nvPr>
        </p:nvSpPr>
        <p:spPr/>
        <p:txBody>
          <a:bodyPr/>
          <a:lstStyle/>
          <a:p>
            <a:fld id="{07CAB5E8-0402-8144-BD7F-88D3E56176EC}" type="datetime1">
              <a:rPr lang="en-US" smtClean="0"/>
              <a:t>7/25/19</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dirty="0"/>
          </a:p>
        </p:txBody>
      </p:sp>
      <p:sp>
        <p:nvSpPr>
          <p:cNvPr id="2" name="Date Placeholder 1"/>
          <p:cNvSpPr>
            <a:spLocks noGrp="1"/>
          </p:cNvSpPr>
          <p:nvPr>
            <p:ph type="dt" sz="half" idx="10"/>
          </p:nvPr>
        </p:nvSpPr>
        <p:spPr/>
        <p:txBody>
          <a:bodyPr/>
          <a:lstStyle/>
          <a:p>
            <a:fld id="{906A7DD3-1D62-0F4A-83A7-2C2B490AE560}" type="datetime1">
              <a:rPr lang="en-US" smtClean="0"/>
              <a:t>7/25/19</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4DA74240-A149-C248-90E2-133FB24E0E21}" type="datetime1">
              <a:rPr lang="en-US" smtClean="0"/>
              <a:t>7/25/19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6147D10A-E7F0-5A45-8FD4-B693A2EAFD19}" type="datetime1">
              <a:rPr lang="en-US" smtClean="0"/>
              <a:t>7/25/19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dirty="0"/>
              <a:t>Add a footer</a:t>
            </a:r>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B752825D-DB3E-2743-9404-44D6B967F8E6}" type="datetime1">
              <a:rPr lang="en-US" smtClean="0"/>
              <a:t>7/25/19</a:t>
            </a:fld>
            <a:endParaRPr lang="en-US"/>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tiff"/><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mmjgwrites.wordpress.com/"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66011">
              <a:srgbClr val="F9F9F9">
                <a:lumMod val="0"/>
                <a:lumOff val="100000"/>
              </a:srgbClr>
            </a:gs>
            <a:gs pos="59000">
              <a:schemeClr val="bg1">
                <a:lumMod val="0"/>
                <a:lumOff val="100000"/>
              </a:schemeClr>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D05C2BC-7CA4-2D48-8A33-F03FE4445C30}"/>
              </a:ext>
            </a:extLst>
          </p:cNvPr>
          <p:cNvPicPr>
            <a:picLocks noChangeAspect="1"/>
          </p:cNvPicPr>
          <p:nvPr/>
        </p:nvPicPr>
        <p:blipFill>
          <a:blip r:embed="rId2">
            <a:alphaModFix amt="83000"/>
            <a:extLst>
              <a:ext uri="{28A0092B-C50C-407E-A947-70E740481C1C}">
                <a14:useLocalDpi xmlns:a14="http://schemas.microsoft.com/office/drawing/2010/main" val="0"/>
              </a:ext>
            </a:extLst>
          </a:blip>
          <a:stretch>
            <a:fillRect/>
          </a:stretch>
        </p:blipFill>
        <p:spPr>
          <a:xfrm>
            <a:off x="-1" y="7144"/>
            <a:ext cx="12188825" cy="6850856"/>
          </a:xfrm>
          <a:prstGeom prst="rect">
            <a:avLst/>
          </a:prstGeom>
          <a:effectLst>
            <a:glow rad="622300">
              <a:schemeClr val="accent1">
                <a:alpha val="7000"/>
              </a:schemeClr>
            </a:glow>
            <a:outerShdw blurRad="50800" dist="50800" dir="5400000" algn="ctr" rotWithShape="0">
              <a:srgbClr val="000000">
                <a:alpha val="19000"/>
              </a:srgbClr>
            </a:outerShdw>
            <a:reflection stA="33000" endPos="65000" dist="50800" dir="5400000" sy="-100000" algn="bl" rotWithShape="0"/>
            <a:softEdge rad="139700"/>
          </a:effectLst>
        </p:spPr>
      </p:pic>
      <p:sp>
        <p:nvSpPr>
          <p:cNvPr id="2" name="Title 1"/>
          <p:cNvSpPr>
            <a:spLocks noGrp="1"/>
          </p:cNvSpPr>
          <p:nvPr>
            <p:ph type="ctrTitle"/>
          </p:nvPr>
        </p:nvSpPr>
        <p:spPr>
          <a:xfrm>
            <a:off x="417511" y="1828800"/>
            <a:ext cx="11353799" cy="1981201"/>
          </a:xfrm>
          <a:solidFill>
            <a:schemeClr val="accent1">
              <a:alpha val="41000"/>
            </a:schemeClr>
          </a:solidFill>
        </p:spPr>
        <p:txBody>
          <a:bodyPr>
            <a:normAutofit/>
          </a:bodyPr>
          <a:lstStyle/>
          <a:p>
            <a:pPr algn="ctr"/>
            <a:r>
              <a:rPr lang="en-US" sz="4000" b="1" dirty="0">
                <a:solidFill>
                  <a:schemeClr val="tx2"/>
                </a:solidFill>
              </a:rPr>
              <a:t>Predicting One Year Survival of Patients with Hepatocellular Carcinoma:</a:t>
            </a:r>
            <a:br>
              <a:rPr lang="en-US" sz="4000" b="1" dirty="0">
                <a:solidFill>
                  <a:schemeClr val="tx2"/>
                </a:solidFill>
              </a:rPr>
            </a:br>
            <a:r>
              <a:rPr lang="en-US" sz="4000" b="1" dirty="0">
                <a:solidFill>
                  <a:schemeClr val="tx2"/>
                </a:solidFill>
              </a:rPr>
              <a:t>A Logistic Regression Model</a:t>
            </a:r>
          </a:p>
        </p:txBody>
      </p:sp>
      <p:sp>
        <p:nvSpPr>
          <p:cNvPr id="3" name="Subtitle 2"/>
          <p:cNvSpPr>
            <a:spLocks noGrp="1"/>
          </p:cNvSpPr>
          <p:nvPr>
            <p:ph type="subTitle" idx="1"/>
          </p:nvPr>
        </p:nvSpPr>
        <p:spPr>
          <a:xfrm>
            <a:off x="379412" y="5715000"/>
            <a:ext cx="3352800" cy="533400"/>
          </a:xfrm>
          <a:solidFill>
            <a:schemeClr val="accent1">
              <a:alpha val="51000"/>
            </a:schemeClr>
          </a:solidFill>
        </p:spPr>
        <p:txBody>
          <a:bodyPr>
            <a:normAutofit/>
          </a:bodyPr>
          <a:lstStyle/>
          <a:p>
            <a:r>
              <a:rPr lang="en-US" sz="2400" b="1" dirty="0">
                <a:solidFill>
                  <a:schemeClr val="tx2"/>
                </a:solidFill>
              </a:rPr>
              <a:t>Pablo Salcedo, M.D.</a:t>
            </a:r>
          </a:p>
          <a:p>
            <a:endParaRPr lang="en-US" sz="2400" dirty="0"/>
          </a:p>
          <a:p>
            <a:endParaRPr lang="en-US" dirty="0"/>
          </a:p>
        </p:txBody>
      </p:sp>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2</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227012" y="501611"/>
            <a:ext cx="1160895" cy="535531"/>
          </a:xfrm>
          <a:prstGeom prst="rect">
            <a:avLst/>
          </a:prstGeom>
          <a:solidFill>
            <a:schemeClr val="accent1">
              <a:alpha val="61000"/>
            </a:schemeClr>
          </a:solidFill>
        </p:spPr>
        <p:txBody>
          <a:bodyPr wrap="none" rtlCol="0">
            <a:spAutoFit/>
          </a:bodyPr>
          <a:lstStyle/>
          <a:p>
            <a:pPr>
              <a:lnSpc>
                <a:spcPct val="90000"/>
              </a:lnSpc>
            </a:pPr>
            <a:r>
              <a:rPr lang="en-US" sz="3200" b="1" dirty="0"/>
              <a:t>Goal</a:t>
            </a:r>
            <a:endParaRPr lang="en-US" sz="2800" b="1" dirty="0"/>
          </a:p>
        </p:txBody>
      </p:sp>
      <p:sp>
        <p:nvSpPr>
          <p:cNvPr id="4" name="TextBox 3">
            <a:extLst>
              <a:ext uri="{FF2B5EF4-FFF2-40B4-BE49-F238E27FC236}">
                <a16:creationId xmlns:a16="http://schemas.microsoft.com/office/drawing/2014/main" id="{8E380269-F9B2-2745-B666-B263417BE9EA}"/>
              </a:ext>
            </a:extLst>
          </p:cNvPr>
          <p:cNvSpPr txBox="1"/>
          <p:nvPr/>
        </p:nvSpPr>
        <p:spPr>
          <a:xfrm>
            <a:off x="604157" y="1208314"/>
            <a:ext cx="11078674" cy="757130"/>
          </a:xfrm>
          <a:prstGeom prst="rect">
            <a:avLst/>
          </a:prstGeom>
          <a:noFill/>
        </p:spPr>
        <p:txBody>
          <a:bodyPr wrap="none" rtlCol="0">
            <a:spAutoFit/>
          </a:bodyPr>
          <a:lstStyle/>
          <a:p>
            <a:pPr>
              <a:lnSpc>
                <a:spcPct val="90000"/>
              </a:lnSpc>
            </a:pPr>
            <a:r>
              <a:rPr lang="en-US" sz="2400" dirty="0"/>
              <a:t>To reduce patient mortality rate secondary to hepatocellular carcinoma </a:t>
            </a:r>
          </a:p>
          <a:p>
            <a:pPr>
              <a:lnSpc>
                <a:spcPct val="90000"/>
              </a:lnSpc>
            </a:pPr>
            <a:r>
              <a:rPr lang="en-US" sz="2400" dirty="0"/>
              <a:t>through earlier initiation of intervention methods</a:t>
            </a:r>
          </a:p>
        </p:txBody>
      </p:sp>
      <p:sp>
        <p:nvSpPr>
          <p:cNvPr id="12" name="TextBox 11">
            <a:extLst>
              <a:ext uri="{FF2B5EF4-FFF2-40B4-BE49-F238E27FC236}">
                <a16:creationId xmlns:a16="http://schemas.microsoft.com/office/drawing/2014/main" id="{DD1B69CC-0E0B-EF47-998F-E655F0DF1008}"/>
              </a:ext>
            </a:extLst>
          </p:cNvPr>
          <p:cNvSpPr txBox="1"/>
          <p:nvPr/>
        </p:nvSpPr>
        <p:spPr>
          <a:xfrm>
            <a:off x="227012" y="2403423"/>
            <a:ext cx="1720343" cy="535531"/>
          </a:xfrm>
          <a:prstGeom prst="rect">
            <a:avLst/>
          </a:prstGeom>
          <a:solidFill>
            <a:schemeClr val="accent1">
              <a:alpha val="61000"/>
            </a:schemeClr>
          </a:solidFill>
        </p:spPr>
        <p:txBody>
          <a:bodyPr wrap="none" rtlCol="0">
            <a:spAutoFit/>
          </a:bodyPr>
          <a:lstStyle/>
          <a:p>
            <a:pPr>
              <a:lnSpc>
                <a:spcPct val="90000"/>
              </a:lnSpc>
            </a:pPr>
            <a:r>
              <a:rPr lang="en-US" sz="3200" b="1" dirty="0"/>
              <a:t>Method</a:t>
            </a:r>
            <a:endParaRPr lang="en-US" sz="2800" b="1" dirty="0"/>
          </a:p>
        </p:txBody>
      </p:sp>
      <p:sp>
        <p:nvSpPr>
          <p:cNvPr id="6" name="Rectangle 5">
            <a:extLst>
              <a:ext uri="{FF2B5EF4-FFF2-40B4-BE49-F238E27FC236}">
                <a16:creationId xmlns:a16="http://schemas.microsoft.com/office/drawing/2014/main" id="{FF49C403-5EEB-7B4A-8B5C-9804DF906937}"/>
              </a:ext>
            </a:extLst>
          </p:cNvPr>
          <p:cNvSpPr/>
          <p:nvPr/>
        </p:nvSpPr>
        <p:spPr>
          <a:xfrm>
            <a:off x="760411" y="3054727"/>
            <a:ext cx="11428413" cy="830997"/>
          </a:xfrm>
          <a:prstGeom prst="rect">
            <a:avLst/>
          </a:prstGeom>
        </p:spPr>
        <p:txBody>
          <a:bodyPr wrap="square">
            <a:spAutoFit/>
          </a:bodyPr>
          <a:lstStyle/>
          <a:p>
            <a:r>
              <a:rPr lang="en-US" sz="2400" dirty="0"/>
              <a:t>Creating a logistic regression model capable of predicting whether a patient diagnosed with hepatocellular carcinoma will survive past one year </a:t>
            </a:r>
          </a:p>
        </p:txBody>
      </p:sp>
      <p:sp>
        <p:nvSpPr>
          <p:cNvPr id="14" name="TextBox 13">
            <a:extLst>
              <a:ext uri="{FF2B5EF4-FFF2-40B4-BE49-F238E27FC236}">
                <a16:creationId xmlns:a16="http://schemas.microsoft.com/office/drawing/2014/main" id="{3B2212D1-A25E-194A-92F6-549C9570F8E0}"/>
              </a:ext>
            </a:extLst>
          </p:cNvPr>
          <p:cNvSpPr txBox="1"/>
          <p:nvPr/>
        </p:nvSpPr>
        <p:spPr>
          <a:xfrm>
            <a:off x="225424" y="4463142"/>
            <a:ext cx="2138727" cy="535531"/>
          </a:xfrm>
          <a:prstGeom prst="rect">
            <a:avLst/>
          </a:prstGeom>
          <a:solidFill>
            <a:schemeClr val="accent1">
              <a:alpha val="61000"/>
            </a:schemeClr>
          </a:solidFill>
        </p:spPr>
        <p:txBody>
          <a:bodyPr wrap="none" rtlCol="0">
            <a:spAutoFit/>
          </a:bodyPr>
          <a:lstStyle/>
          <a:p>
            <a:pPr>
              <a:lnSpc>
                <a:spcPct val="90000"/>
              </a:lnSpc>
            </a:pPr>
            <a:r>
              <a:rPr lang="en-US" sz="3200" b="1" dirty="0"/>
              <a:t>Audience</a:t>
            </a:r>
            <a:endParaRPr lang="en-US" sz="2800" b="1" dirty="0"/>
          </a:p>
        </p:txBody>
      </p:sp>
      <p:sp>
        <p:nvSpPr>
          <p:cNvPr id="15" name="Rectangle 14">
            <a:extLst>
              <a:ext uri="{FF2B5EF4-FFF2-40B4-BE49-F238E27FC236}">
                <a16:creationId xmlns:a16="http://schemas.microsoft.com/office/drawing/2014/main" id="{61EA45CB-0809-7642-BA5B-DCFDA90D566D}"/>
              </a:ext>
            </a:extLst>
          </p:cNvPr>
          <p:cNvSpPr/>
          <p:nvPr/>
        </p:nvSpPr>
        <p:spPr>
          <a:xfrm>
            <a:off x="746545" y="5234479"/>
            <a:ext cx="5896166" cy="461665"/>
          </a:xfrm>
          <a:prstGeom prst="rect">
            <a:avLst/>
          </a:prstGeom>
        </p:spPr>
        <p:txBody>
          <a:bodyPr wrap="none">
            <a:spAutoFit/>
          </a:bodyPr>
          <a:lstStyle/>
          <a:p>
            <a:r>
              <a:rPr lang="en-US" sz="2400" dirty="0"/>
              <a:t>Clinicians, patients, and policy makers </a:t>
            </a:r>
            <a:endParaRPr lang="en-US" sz="3600" dirty="0"/>
          </a:p>
        </p:txBody>
      </p:sp>
      <p:pic>
        <p:nvPicPr>
          <p:cNvPr id="17" name="Picture 16">
            <a:extLst>
              <a:ext uri="{FF2B5EF4-FFF2-40B4-BE49-F238E27FC236}">
                <a16:creationId xmlns:a16="http://schemas.microsoft.com/office/drawing/2014/main" id="{32464139-7B7A-5848-AEB1-F2FE5E2946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1983" y="3968071"/>
            <a:ext cx="3905250" cy="2603500"/>
          </a:xfrm>
          <a:prstGeom prst="rect">
            <a:avLst/>
          </a:prstGeom>
          <a:effectLst>
            <a:reflection endPos="0" dist="50800" dir="5400000" sy="-100000" algn="bl" rotWithShape="0"/>
            <a:softEdge rad="76200"/>
          </a:effectLst>
        </p:spPr>
      </p:pic>
    </p:spTree>
    <p:extLst>
      <p:ext uri="{BB962C8B-B14F-4D97-AF65-F5344CB8AC3E}">
        <p14:creationId xmlns:p14="http://schemas.microsoft.com/office/powerpoint/2010/main" val="2360003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alpha val="40000"/>
          </a:schemeClr>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162A96E-45BE-4142-86E9-3FF3AC82008D}"/>
              </a:ext>
            </a:extLst>
          </p:cNvPr>
          <p:cNvSpPr>
            <a:spLocks noGrp="1"/>
          </p:cNvSpPr>
          <p:nvPr>
            <p:ph type="sldNum" sz="quarter" idx="12"/>
          </p:nvPr>
        </p:nvSpPr>
        <p:spPr/>
        <p:txBody>
          <a:bodyPr/>
          <a:lstStyle/>
          <a:p>
            <a:fld id="{F36C87F6-986D-49E6-AF40-1B3A1EE8064D}" type="slidenum">
              <a:rPr lang="en-US" smtClean="0"/>
              <a:t>3</a:t>
            </a:fld>
            <a:endParaRPr lang="en-US"/>
          </a:p>
        </p:txBody>
      </p:sp>
      <p:sp>
        <p:nvSpPr>
          <p:cNvPr id="5" name="TextBox 4">
            <a:extLst>
              <a:ext uri="{FF2B5EF4-FFF2-40B4-BE49-F238E27FC236}">
                <a16:creationId xmlns:a16="http://schemas.microsoft.com/office/drawing/2014/main" id="{A60BCDFD-306B-D34F-A40A-BE957D0CCF74}"/>
              </a:ext>
            </a:extLst>
          </p:cNvPr>
          <p:cNvSpPr txBox="1"/>
          <p:nvPr/>
        </p:nvSpPr>
        <p:spPr>
          <a:xfrm>
            <a:off x="154667" y="296964"/>
            <a:ext cx="9450023" cy="590931"/>
          </a:xfrm>
          <a:prstGeom prst="rect">
            <a:avLst/>
          </a:prstGeom>
          <a:solidFill>
            <a:schemeClr val="accent1">
              <a:alpha val="52000"/>
            </a:schemeClr>
          </a:solidFill>
        </p:spPr>
        <p:txBody>
          <a:bodyPr wrap="none" rtlCol="0">
            <a:spAutoFit/>
          </a:bodyPr>
          <a:lstStyle/>
          <a:p>
            <a:pPr>
              <a:lnSpc>
                <a:spcPct val="90000"/>
              </a:lnSpc>
            </a:pPr>
            <a:r>
              <a:rPr lang="en-US" sz="3600" b="1" dirty="0"/>
              <a:t>Hepatocellular Carcinoma (Liver Cancer)</a:t>
            </a:r>
          </a:p>
        </p:txBody>
      </p:sp>
      <p:pic>
        <p:nvPicPr>
          <p:cNvPr id="9" name="Picture 8">
            <a:extLst>
              <a:ext uri="{FF2B5EF4-FFF2-40B4-BE49-F238E27FC236}">
                <a16:creationId xmlns:a16="http://schemas.microsoft.com/office/drawing/2014/main" id="{6C9FDADE-F150-7C41-9E0A-B2C8462513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5942" y="1095863"/>
            <a:ext cx="4153562" cy="2741351"/>
          </a:xfrm>
          <a:prstGeom prst="rect">
            <a:avLst/>
          </a:prstGeom>
          <a:effectLst>
            <a:softEdge rad="127000"/>
          </a:effectLst>
        </p:spPr>
      </p:pic>
      <p:pic>
        <p:nvPicPr>
          <p:cNvPr id="11" name="Picture 10">
            <a:extLst>
              <a:ext uri="{FF2B5EF4-FFF2-40B4-BE49-F238E27FC236}">
                <a16:creationId xmlns:a16="http://schemas.microsoft.com/office/drawing/2014/main" id="{CEBE6F10-93A7-B04D-B75D-08DC49FC26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35942" y="3900487"/>
            <a:ext cx="4153562" cy="2638427"/>
          </a:xfrm>
          <a:prstGeom prst="rect">
            <a:avLst/>
          </a:prstGeom>
          <a:effectLst>
            <a:softEdge rad="101600"/>
          </a:effectLst>
        </p:spPr>
      </p:pic>
      <p:pic>
        <p:nvPicPr>
          <p:cNvPr id="7" name="Picture 6">
            <a:extLst>
              <a:ext uri="{FF2B5EF4-FFF2-40B4-BE49-F238E27FC236}">
                <a16:creationId xmlns:a16="http://schemas.microsoft.com/office/drawing/2014/main" id="{6F4D2F38-5E69-B145-91C6-FFB9FCFD9F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095862"/>
            <a:ext cx="7348048" cy="5443051"/>
          </a:xfrm>
          <a:prstGeom prst="rect">
            <a:avLst/>
          </a:prstGeom>
          <a:effectLst>
            <a:outerShdw blurRad="50800" dist="50800" dir="5400000" algn="ctr" rotWithShape="0">
              <a:srgbClr val="000000"/>
            </a:outerShdw>
            <a:softEdge rad="165100"/>
          </a:effectLst>
        </p:spPr>
      </p:pic>
    </p:spTree>
    <p:extLst>
      <p:ext uri="{BB962C8B-B14F-4D97-AF65-F5344CB8AC3E}">
        <p14:creationId xmlns:p14="http://schemas.microsoft.com/office/powerpoint/2010/main" val="3622657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4</a:t>
            </a:fld>
            <a:endParaRPr lang="en-US"/>
          </a:p>
        </p:txBody>
      </p:sp>
      <p:pic>
        <p:nvPicPr>
          <p:cNvPr id="7" name="Picture 6">
            <a:extLst>
              <a:ext uri="{FF2B5EF4-FFF2-40B4-BE49-F238E27FC236}">
                <a16:creationId xmlns:a16="http://schemas.microsoft.com/office/drawing/2014/main" id="{0CAFFF58-07E7-D64E-A34A-617E68A09519}"/>
              </a:ext>
            </a:extLst>
          </p:cNvPr>
          <p:cNvPicPr>
            <a:picLocks noChangeAspect="1"/>
          </p:cNvPicPr>
          <p:nvPr/>
        </p:nvPicPr>
        <p:blipFill>
          <a:blip r:embed="rId3"/>
          <a:stretch>
            <a:fillRect/>
          </a:stretch>
        </p:blipFill>
        <p:spPr>
          <a:xfrm>
            <a:off x="-66220" y="1704712"/>
            <a:ext cx="6045200" cy="4770929"/>
          </a:xfrm>
          <a:prstGeom prst="rect">
            <a:avLst/>
          </a:prstGeom>
          <a:effectLst>
            <a:softEdge rad="114300"/>
          </a:effectLst>
        </p:spPr>
      </p:pic>
      <p:pic>
        <p:nvPicPr>
          <p:cNvPr id="9" name="Picture 8">
            <a:extLst>
              <a:ext uri="{FF2B5EF4-FFF2-40B4-BE49-F238E27FC236}">
                <a16:creationId xmlns:a16="http://schemas.microsoft.com/office/drawing/2014/main" id="{0A8F5B8E-7495-FC4A-BE4B-85DA87765C70}"/>
              </a:ext>
            </a:extLst>
          </p:cNvPr>
          <p:cNvPicPr>
            <a:picLocks noChangeAspect="1"/>
          </p:cNvPicPr>
          <p:nvPr/>
        </p:nvPicPr>
        <p:blipFill rotWithShape="1">
          <a:blip r:embed="rId4"/>
          <a:srcRect l="572" t="-532" r="10295" b="532"/>
          <a:stretch/>
        </p:blipFill>
        <p:spPr>
          <a:xfrm>
            <a:off x="5969682" y="1694375"/>
            <a:ext cx="6184898" cy="4770929"/>
          </a:xfrm>
          <a:prstGeom prst="rect">
            <a:avLst/>
          </a:prstGeom>
          <a:effectLst>
            <a:softEdge rad="76200"/>
          </a:effectLst>
        </p:spPr>
      </p:pic>
      <p:sp>
        <p:nvSpPr>
          <p:cNvPr id="11" name="TextBox 10">
            <a:extLst>
              <a:ext uri="{FF2B5EF4-FFF2-40B4-BE49-F238E27FC236}">
                <a16:creationId xmlns:a16="http://schemas.microsoft.com/office/drawing/2014/main" id="{837365F8-90D1-954F-AC12-EFA3579FDD55}"/>
              </a:ext>
            </a:extLst>
          </p:cNvPr>
          <p:cNvSpPr txBox="1"/>
          <p:nvPr/>
        </p:nvSpPr>
        <p:spPr>
          <a:xfrm>
            <a:off x="182777" y="334591"/>
            <a:ext cx="8879354" cy="646331"/>
          </a:xfrm>
          <a:prstGeom prst="rect">
            <a:avLst/>
          </a:prstGeom>
          <a:solidFill>
            <a:schemeClr val="accent1">
              <a:alpha val="61000"/>
            </a:schemeClr>
          </a:solidFill>
        </p:spPr>
        <p:txBody>
          <a:bodyPr wrap="none" rtlCol="0">
            <a:spAutoFit/>
          </a:bodyPr>
          <a:lstStyle/>
          <a:p>
            <a:pPr>
              <a:lnSpc>
                <a:spcPct val="90000"/>
              </a:lnSpc>
            </a:pPr>
            <a:r>
              <a:rPr lang="en-US" sz="4000" b="1" dirty="0"/>
              <a:t>Liver Cancer: the Relevance Today</a:t>
            </a:r>
          </a:p>
        </p:txBody>
      </p:sp>
    </p:spTree>
    <p:extLst>
      <p:ext uri="{BB962C8B-B14F-4D97-AF65-F5344CB8AC3E}">
        <p14:creationId xmlns:p14="http://schemas.microsoft.com/office/powerpoint/2010/main" val="2936978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5</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455612" y="228600"/>
            <a:ext cx="3491661" cy="590931"/>
          </a:xfrm>
          <a:prstGeom prst="rect">
            <a:avLst/>
          </a:prstGeom>
          <a:solidFill>
            <a:schemeClr val="accent1">
              <a:alpha val="61000"/>
            </a:schemeClr>
          </a:solidFill>
        </p:spPr>
        <p:txBody>
          <a:bodyPr wrap="none" rtlCol="0">
            <a:spAutoFit/>
          </a:bodyPr>
          <a:lstStyle/>
          <a:p>
            <a:pPr>
              <a:lnSpc>
                <a:spcPct val="90000"/>
              </a:lnSpc>
            </a:pPr>
            <a:r>
              <a:rPr lang="en-US" sz="3600" b="1" dirty="0"/>
              <a:t>Data Summary</a:t>
            </a:r>
          </a:p>
        </p:txBody>
      </p:sp>
      <p:pic>
        <p:nvPicPr>
          <p:cNvPr id="5" name="Picture 4">
            <a:extLst>
              <a:ext uri="{FF2B5EF4-FFF2-40B4-BE49-F238E27FC236}">
                <a16:creationId xmlns:a16="http://schemas.microsoft.com/office/drawing/2014/main" id="{7622FBAC-9604-3D4C-B691-1CFAA2D6FA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963" y="1905000"/>
            <a:ext cx="5274388" cy="3583879"/>
          </a:xfrm>
          <a:prstGeom prst="rect">
            <a:avLst/>
          </a:prstGeom>
        </p:spPr>
      </p:pic>
      <p:pic>
        <p:nvPicPr>
          <p:cNvPr id="7" name="Picture 6">
            <a:extLst>
              <a:ext uri="{FF2B5EF4-FFF2-40B4-BE49-F238E27FC236}">
                <a16:creationId xmlns:a16="http://schemas.microsoft.com/office/drawing/2014/main" id="{7B3E6E79-A327-BE49-8C70-DC19992BC3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012" y="913031"/>
            <a:ext cx="6546669" cy="5786197"/>
          </a:xfrm>
          <a:prstGeom prst="rect">
            <a:avLst/>
          </a:prstGeom>
        </p:spPr>
      </p:pic>
      <p:sp>
        <p:nvSpPr>
          <p:cNvPr id="8" name="TextBox 7">
            <a:extLst>
              <a:ext uri="{FF2B5EF4-FFF2-40B4-BE49-F238E27FC236}">
                <a16:creationId xmlns:a16="http://schemas.microsoft.com/office/drawing/2014/main" id="{3CFD38EA-B6D0-6646-BD18-F6B1298FC76B}"/>
              </a:ext>
            </a:extLst>
          </p:cNvPr>
          <p:cNvSpPr txBox="1"/>
          <p:nvPr/>
        </p:nvSpPr>
        <p:spPr>
          <a:xfrm>
            <a:off x="7518463" y="478959"/>
            <a:ext cx="3054041" cy="369332"/>
          </a:xfrm>
          <a:prstGeom prst="rect">
            <a:avLst/>
          </a:prstGeom>
          <a:noFill/>
        </p:spPr>
        <p:txBody>
          <a:bodyPr wrap="none" rtlCol="0">
            <a:spAutoFit/>
          </a:bodyPr>
          <a:lstStyle/>
          <a:p>
            <a:pPr>
              <a:lnSpc>
                <a:spcPct val="90000"/>
              </a:lnSpc>
            </a:pPr>
            <a:r>
              <a:rPr lang="en-US" sz="2000" dirty="0"/>
              <a:t>Left: Features Summary</a:t>
            </a:r>
          </a:p>
        </p:txBody>
      </p:sp>
      <p:sp>
        <p:nvSpPr>
          <p:cNvPr id="9" name="TextBox 8">
            <a:extLst>
              <a:ext uri="{FF2B5EF4-FFF2-40B4-BE49-F238E27FC236}">
                <a16:creationId xmlns:a16="http://schemas.microsoft.com/office/drawing/2014/main" id="{5F58757A-9D83-3149-A166-8335253BB9D2}"/>
              </a:ext>
            </a:extLst>
          </p:cNvPr>
          <p:cNvSpPr txBox="1"/>
          <p:nvPr/>
        </p:nvSpPr>
        <p:spPr>
          <a:xfrm>
            <a:off x="7518463" y="1017810"/>
            <a:ext cx="4054315" cy="369332"/>
          </a:xfrm>
          <a:prstGeom prst="rect">
            <a:avLst/>
          </a:prstGeom>
          <a:noFill/>
        </p:spPr>
        <p:txBody>
          <a:bodyPr wrap="none" rtlCol="0">
            <a:spAutoFit/>
          </a:bodyPr>
          <a:lstStyle/>
          <a:p>
            <a:pPr>
              <a:lnSpc>
                <a:spcPct val="90000"/>
              </a:lnSpc>
            </a:pPr>
            <a:r>
              <a:rPr lang="en-US" sz="2000" dirty="0"/>
              <a:t>Below: Target Class Distribution</a:t>
            </a:r>
          </a:p>
        </p:txBody>
      </p:sp>
    </p:spTree>
    <p:extLst>
      <p:ext uri="{BB962C8B-B14F-4D97-AF65-F5344CB8AC3E}">
        <p14:creationId xmlns:p14="http://schemas.microsoft.com/office/powerpoint/2010/main" val="257061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FC498E-6D13-8C4C-9BD8-4BECBE1E12D9}"/>
              </a:ext>
            </a:extLst>
          </p:cNvPr>
          <p:cNvPicPr>
            <a:picLocks noChangeAspect="1"/>
          </p:cNvPicPr>
          <p:nvPr/>
        </p:nvPicPr>
        <p:blipFill>
          <a:blip r:embed="rId3"/>
          <a:stretch>
            <a:fillRect/>
          </a:stretch>
        </p:blipFill>
        <p:spPr>
          <a:xfrm>
            <a:off x="7237412" y="3848038"/>
            <a:ext cx="4172483" cy="2796406"/>
          </a:xfrm>
          <a:prstGeom prst="rect">
            <a:avLst/>
          </a:prstGeom>
          <a:effectLst>
            <a:softEdge rad="101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6</a:t>
            </a:fld>
            <a:endParaRPr lang="en-US"/>
          </a:p>
        </p:txBody>
      </p:sp>
      <p:sp>
        <p:nvSpPr>
          <p:cNvPr id="4" name="TextBox 3">
            <a:extLst>
              <a:ext uri="{FF2B5EF4-FFF2-40B4-BE49-F238E27FC236}">
                <a16:creationId xmlns:a16="http://schemas.microsoft.com/office/drawing/2014/main" id="{CA2918CC-4952-FC4B-986D-9BF85400FACF}"/>
              </a:ext>
            </a:extLst>
          </p:cNvPr>
          <p:cNvSpPr txBox="1"/>
          <p:nvPr/>
        </p:nvSpPr>
        <p:spPr>
          <a:xfrm>
            <a:off x="455612" y="457200"/>
            <a:ext cx="7984878" cy="646331"/>
          </a:xfrm>
          <a:prstGeom prst="rect">
            <a:avLst/>
          </a:prstGeom>
          <a:solidFill>
            <a:schemeClr val="accent1">
              <a:alpha val="61000"/>
            </a:schemeClr>
          </a:solidFill>
        </p:spPr>
        <p:txBody>
          <a:bodyPr wrap="none" rtlCol="0">
            <a:spAutoFit/>
          </a:bodyPr>
          <a:lstStyle/>
          <a:p>
            <a:pPr>
              <a:lnSpc>
                <a:spcPct val="90000"/>
              </a:lnSpc>
            </a:pPr>
            <a:r>
              <a:rPr lang="en-US" sz="4000" b="1" dirty="0"/>
              <a:t>Optimizing model performance</a:t>
            </a:r>
          </a:p>
        </p:txBody>
      </p:sp>
      <p:sp>
        <p:nvSpPr>
          <p:cNvPr id="3" name="TextBox 2">
            <a:extLst>
              <a:ext uri="{FF2B5EF4-FFF2-40B4-BE49-F238E27FC236}">
                <a16:creationId xmlns:a16="http://schemas.microsoft.com/office/drawing/2014/main" id="{0EF5F115-5CBB-9446-9C63-1A1AAEFB72E9}"/>
              </a:ext>
            </a:extLst>
          </p:cNvPr>
          <p:cNvSpPr txBox="1"/>
          <p:nvPr/>
        </p:nvSpPr>
        <p:spPr>
          <a:xfrm>
            <a:off x="9488768" y="3506406"/>
            <a:ext cx="2374368" cy="341632"/>
          </a:xfrm>
          <a:prstGeom prst="rect">
            <a:avLst/>
          </a:prstGeom>
          <a:noFill/>
        </p:spPr>
        <p:txBody>
          <a:bodyPr wrap="none" rtlCol="0">
            <a:spAutoFit/>
          </a:bodyPr>
          <a:lstStyle/>
          <a:p>
            <a:pPr>
              <a:lnSpc>
                <a:spcPct val="90000"/>
              </a:lnSpc>
            </a:pPr>
            <a:r>
              <a:rPr lang="en-US" dirty="0"/>
              <a:t>K- nearest neighbor</a:t>
            </a:r>
          </a:p>
        </p:txBody>
      </p:sp>
      <p:pic>
        <p:nvPicPr>
          <p:cNvPr id="6" name="Picture 5">
            <a:extLst>
              <a:ext uri="{FF2B5EF4-FFF2-40B4-BE49-F238E27FC236}">
                <a16:creationId xmlns:a16="http://schemas.microsoft.com/office/drawing/2014/main" id="{91914886-A0C4-A34F-B93F-ECF28114F90A}"/>
              </a:ext>
            </a:extLst>
          </p:cNvPr>
          <p:cNvPicPr>
            <a:picLocks noChangeAspect="1"/>
          </p:cNvPicPr>
          <p:nvPr/>
        </p:nvPicPr>
        <p:blipFill rotWithShape="1">
          <a:blip r:embed="rId4">
            <a:extLst>
              <a:ext uri="{28A0092B-C50C-407E-A947-70E740481C1C}">
                <a14:useLocalDpi xmlns:a14="http://schemas.microsoft.com/office/drawing/2010/main" val="0"/>
              </a:ext>
            </a:extLst>
          </a:blip>
          <a:srcRect l="1503" t="4440" r="21355" b="1527"/>
          <a:stretch/>
        </p:blipFill>
        <p:spPr>
          <a:xfrm>
            <a:off x="464910" y="1278224"/>
            <a:ext cx="5629502" cy="2291144"/>
          </a:xfrm>
          <a:prstGeom prst="rect">
            <a:avLst/>
          </a:prstGeom>
          <a:effectLst>
            <a:softEdge rad="88900"/>
          </a:effectLst>
        </p:spPr>
      </p:pic>
      <p:pic>
        <p:nvPicPr>
          <p:cNvPr id="9" name="Picture 8">
            <a:extLst>
              <a:ext uri="{FF2B5EF4-FFF2-40B4-BE49-F238E27FC236}">
                <a16:creationId xmlns:a16="http://schemas.microsoft.com/office/drawing/2014/main" id="{8BCB5CAB-668C-1E4D-A351-E4B97A048926}"/>
              </a:ext>
            </a:extLst>
          </p:cNvPr>
          <p:cNvPicPr>
            <a:picLocks noChangeAspect="1"/>
          </p:cNvPicPr>
          <p:nvPr/>
        </p:nvPicPr>
        <p:blipFill>
          <a:blip r:embed="rId5"/>
          <a:stretch>
            <a:fillRect/>
          </a:stretch>
        </p:blipFill>
        <p:spPr>
          <a:xfrm>
            <a:off x="455612" y="3848038"/>
            <a:ext cx="5629502" cy="2881863"/>
          </a:xfrm>
          <a:prstGeom prst="rect">
            <a:avLst/>
          </a:prstGeom>
          <a:effectLst>
            <a:softEdge rad="63500"/>
          </a:effectLst>
        </p:spPr>
      </p:pic>
      <p:pic>
        <p:nvPicPr>
          <p:cNvPr id="12" name="Picture 11">
            <a:extLst>
              <a:ext uri="{FF2B5EF4-FFF2-40B4-BE49-F238E27FC236}">
                <a16:creationId xmlns:a16="http://schemas.microsoft.com/office/drawing/2014/main" id="{F35BC17C-C7D4-5B4D-A4B4-3CA6D3E51F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37412" y="1278224"/>
            <a:ext cx="4080156" cy="2150775"/>
          </a:xfrm>
          <a:prstGeom prst="rect">
            <a:avLst/>
          </a:prstGeom>
          <a:effectLst>
            <a:softEdge rad="177800"/>
          </a:effectLst>
        </p:spPr>
      </p:pic>
    </p:spTree>
    <p:extLst>
      <p:ext uri="{BB962C8B-B14F-4D97-AF65-F5344CB8AC3E}">
        <p14:creationId xmlns:p14="http://schemas.microsoft.com/office/powerpoint/2010/main" val="2111782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7</a:t>
            </a:fld>
            <a:endParaRPr lang="en-US" dirty="0"/>
          </a:p>
        </p:txBody>
      </p:sp>
      <p:sp>
        <p:nvSpPr>
          <p:cNvPr id="4" name="TextBox 3">
            <a:extLst>
              <a:ext uri="{FF2B5EF4-FFF2-40B4-BE49-F238E27FC236}">
                <a16:creationId xmlns:a16="http://schemas.microsoft.com/office/drawing/2014/main" id="{CA2918CC-4952-FC4B-986D-9BF85400FACF}"/>
              </a:ext>
            </a:extLst>
          </p:cNvPr>
          <p:cNvSpPr txBox="1"/>
          <p:nvPr/>
        </p:nvSpPr>
        <p:spPr>
          <a:xfrm>
            <a:off x="455612" y="270200"/>
            <a:ext cx="1848583" cy="646331"/>
          </a:xfrm>
          <a:prstGeom prst="rect">
            <a:avLst/>
          </a:prstGeom>
          <a:solidFill>
            <a:schemeClr val="accent1">
              <a:alpha val="61000"/>
            </a:schemeClr>
          </a:solidFill>
        </p:spPr>
        <p:txBody>
          <a:bodyPr wrap="none" rtlCol="0">
            <a:spAutoFit/>
          </a:bodyPr>
          <a:lstStyle/>
          <a:p>
            <a:pPr>
              <a:lnSpc>
                <a:spcPct val="90000"/>
              </a:lnSpc>
            </a:pPr>
            <a:r>
              <a:rPr lang="en-US" sz="4000" b="1" dirty="0"/>
              <a:t>Results</a:t>
            </a:r>
          </a:p>
        </p:txBody>
      </p:sp>
      <p:pic>
        <p:nvPicPr>
          <p:cNvPr id="3" name="Picture 2" descr="Figure B: Confusion Matrix">
            <a:extLst>
              <a:ext uri="{FF2B5EF4-FFF2-40B4-BE49-F238E27FC236}">
                <a16:creationId xmlns:a16="http://schemas.microsoft.com/office/drawing/2014/main" id="{1E57885C-62DE-AF45-B789-C068880F45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69" y="885827"/>
            <a:ext cx="6454492" cy="5562600"/>
          </a:xfrm>
          <a:prstGeom prst="rect">
            <a:avLst/>
          </a:prstGeom>
        </p:spPr>
      </p:pic>
      <p:pic>
        <p:nvPicPr>
          <p:cNvPr id="6" name="Picture 5">
            <a:extLst>
              <a:ext uri="{FF2B5EF4-FFF2-40B4-BE49-F238E27FC236}">
                <a16:creationId xmlns:a16="http://schemas.microsoft.com/office/drawing/2014/main" id="{C86FFF55-A84D-F847-A889-B4A38A0D68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7980" y="842300"/>
            <a:ext cx="5395912" cy="3694236"/>
          </a:xfrm>
          <a:prstGeom prst="rect">
            <a:avLst/>
          </a:prstGeom>
        </p:spPr>
      </p:pic>
      <p:sp>
        <p:nvSpPr>
          <p:cNvPr id="7" name="Rectangle 6">
            <a:extLst>
              <a:ext uri="{FF2B5EF4-FFF2-40B4-BE49-F238E27FC236}">
                <a16:creationId xmlns:a16="http://schemas.microsoft.com/office/drawing/2014/main" id="{F9E94EC9-1309-2840-ACF2-3F2413DD007B}"/>
              </a:ext>
            </a:extLst>
          </p:cNvPr>
          <p:cNvSpPr/>
          <p:nvPr/>
        </p:nvSpPr>
        <p:spPr>
          <a:xfrm>
            <a:off x="848030" y="4896846"/>
            <a:ext cx="6092825" cy="1754326"/>
          </a:xfrm>
          <a:prstGeom prst="rect">
            <a:avLst/>
          </a:prstGeom>
        </p:spPr>
        <p:txBody>
          <a:bodyPr>
            <a:spAutoFit/>
          </a:bodyPr>
          <a:lstStyle/>
          <a:p>
            <a:r>
              <a:rPr lang="en-US" dirty="0"/>
              <a:t>                         </a:t>
            </a:r>
          </a:p>
          <a:p>
            <a:r>
              <a:rPr lang="en-US" dirty="0"/>
              <a:t>                      0       1                         </a:t>
            </a:r>
          </a:p>
          <a:p>
            <a:r>
              <a:rPr lang="en-US" dirty="0"/>
              <a:t>                    -----   -----                      </a:t>
            </a:r>
          </a:p>
          <a:p>
            <a:r>
              <a:rPr lang="en-US" dirty="0"/>
              <a:t>               0 | TN   |  FP               </a:t>
            </a:r>
          </a:p>
          <a:p>
            <a:r>
              <a:rPr lang="en-US" dirty="0"/>
              <a:t>	     -----   -----             </a:t>
            </a:r>
          </a:p>
          <a:p>
            <a:r>
              <a:rPr lang="en-US" dirty="0"/>
              <a:t>               1 | FN   |  TP </a:t>
            </a:r>
          </a:p>
        </p:txBody>
      </p:sp>
      <p:sp>
        <p:nvSpPr>
          <p:cNvPr id="8" name="TextBox 7">
            <a:extLst>
              <a:ext uri="{FF2B5EF4-FFF2-40B4-BE49-F238E27FC236}">
                <a16:creationId xmlns:a16="http://schemas.microsoft.com/office/drawing/2014/main" id="{DBC51CB1-701E-9143-8F34-CF75DABE0CF4}"/>
              </a:ext>
            </a:extLst>
          </p:cNvPr>
          <p:cNvSpPr txBox="1"/>
          <p:nvPr/>
        </p:nvSpPr>
        <p:spPr>
          <a:xfrm>
            <a:off x="150812" y="1526351"/>
            <a:ext cx="4041491" cy="424732"/>
          </a:xfrm>
          <a:prstGeom prst="rect">
            <a:avLst/>
          </a:prstGeom>
          <a:noFill/>
        </p:spPr>
        <p:txBody>
          <a:bodyPr wrap="none" rtlCol="0">
            <a:spAutoFit/>
          </a:bodyPr>
          <a:lstStyle/>
          <a:p>
            <a:pPr>
              <a:lnSpc>
                <a:spcPct val="90000"/>
              </a:lnSpc>
            </a:pPr>
            <a:r>
              <a:rPr lang="en-US" sz="2400" dirty="0"/>
              <a:t>Figure A: Confusion Matrix</a:t>
            </a:r>
          </a:p>
        </p:txBody>
      </p:sp>
      <p:sp>
        <p:nvSpPr>
          <p:cNvPr id="11" name="TextBox 10">
            <a:extLst>
              <a:ext uri="{FF2B5EF4-FFF2-40B4-BE49-F238E27FC236}">
                <a16:creationId xmlns:a16="http://schemas.microsoft.com/office/drawing/2014/main" id="{49842888-2433-794E-B141-9716B179E193}"/>
              </a:ext>
            </a:extLst>
          </p:cNvPr>
          <p:cNvSpPr txBox="1"/>
          <p:nvPr/>
        </p:nvSpPr>
        <p:spPr>
          <a:xfrm>
            <a:off x="6609159" y="380999"/>
            <a:ext cx="5344733" cy="424732"/>
          </a:xfrm>
          <a:prstGeom prst="rect">
            <a:avLst/>
          </a:prstGeom>
          <a:noFill/>
        </p:spPr>
        <p:txBody>
          <a:bodyPr wrap="none" rtlCol="0">
            <a:spAutoFit/>
          </a:bodyPr>
          <a:lstStyle/>
          <a:p>
            <a:pPr>
              <a:lnSpc>
                <a:spcPct val="90000"/>
              </a:lnSpc>
            </a:pPr>
            <a:r>
              <a:rPr lang="en-US" sz="2400" dirty="0"/>
              <a:t>Figure B: Decision Boundary Graph</a:t>
            </a:r>
          </a:p>
        </p:txBody>
      </p:sp>
      <p:sp>
        <p:nvSpPr>
          <p:cNvPr id="12" name="Rectangle 11">
            <a:extLst>
              <a:ext uri="{FF2B5EF4-FFF2-40B4-BE49-F238E27FC236}">
                <a16:creationId xmlns:a16="http://schemas.microsoft.com/office/drawing/2014/main" id="{B7FC8000-299A-7C41-AD19-073720B53C06}"/>
              </a:ext>
            </a:extLst>
          </p:cNvPr>
          <p:cNvSpPr/>
          <p:nvPr/>
        </p:nvSpPr>
        <p:spPr>
          <a:xfrm>
            <a:off x="7279163" y="4624881"/>
            <a:ext cx="6092825" cy="2031325"/>
          </a:xfrm>
          <a:prstGeom prst="rect">
            <a:avLst/>
          </a:prstGeom>
        </p:spPr>
        <p:txBody>
          <a:bodyPr>
            <a:spAutoFit/>
          </a:bodyPr>
          <a:lstStyle/>
          <a:p>
            <a:r>
              <a:rPr lang="en-US" b="1" dirty="0"/>
              <a:t>Area Under Curve (AUC):  0.83</a:t>
            </a:r>
          </a:p>
          <a:p>
            <a:endParaRPr lang="en-US" b="1" dirty="0"/>
          </a:p>
          <a:p>
            <a:r>
              <a:rPr lang="en-US" b="1" dirty="0"/>
              <a:t>Accuracy:  0.82</a:t>
            </a:r>
          </a:p>
          <a:p>
            <a:endParaRPr lang="en-US" b="1" dirty="0"/>
          </a:p>
          <a:p>
            <a:r>
              <a:rPr lang="en-US" b="1" dirty="0"/>
              <a:t>Testing F1-Score:  0.83</a:t>
            </a:r>
          </a:p>
          <a:p>
            <a:endParaRPr lang="en-US" b="1" dirty="0"/>
          </a:p>
          <a:p>
            <a:r>
              <a:rPr lang="en-US" b="1" dirty="0"/>
              <a:t>False Positive Rate: 0.14</a:t>
            </a:r>
          </a:p>
        </p:txBody>
      </p:sp>
    </p:spTree>
    <p:extLst>
      <p:ext uri="{BB962C8B-B14F-4D97-AF65-F5344CB8AC3E}">
        <p14:creationId xmlns:p14="http://schemas.microsoft.com/office/powerpoint/2010/main" val="224695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3C3C0D-EFBD-3548-A01C-DC46C8A434A8}"/>
              </a:ext>
            </a:extLst>
          </p:cNvPr>
          <p:cNvPicPr>
            <a:picLocks noChangeAspect="1"/>
          </p:cNvPicPr>
          <p:nvPr/>
        </p:nvPicPr>
        <p:blipFill>
          <a:blip r:embed="rId3"/>
          <a:stretch>
            <a:fillRect/>
          </a:stretch>
        </p:blipFill>
        <p:spPr>
          <a:xfrm>
            <a:off x="7085012" y="3784601"/>
            <a:ext cx="4914900" cy="2844800"/>
          </a:xfrm>
          <a:prstGeom prst="rect">
            <a:avLst/>
          </a:prstGeom>
          <a:effectLst>
            <a:softEdge rad="228600"/>
          </a:effectLst>
        </p:spPr>
      </p:pic>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8</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303212" y="228600"/>
            <a:ext cx="2741456" cy="646331"/>
          </a:xfrm>
          <a:prstGeom prst="rect">
            <a:avLst/>
          </a:prstGeom>
          <a:solidFill>
            <a:schemeClr val="accent1">
              <a:alpha val="61000"/>
            </a:schemeClr>
          </a:solidFill>
        </p:spPr>
        <p:txBody>
          <a:bodyPr wrap="none" rtlCol="0">
            <a:spAutoFit/>
          </a:bodyPr>
          <a:lstStyle/>
          <a:p>
            <a:pPr>
              <a:lnSpc>
                <a:spcPct val="90000"/>
              </a:lnSpc>
            </a:pPr>
            <a:r>
              <a:rPr lang="en-US" sz="4000" b="1" dirty="0"/>
              <a:t>Discussion</a:t>
            </a:r>
          </a:p>
        </p:txBody>
      </p:sp>
    </p:spTree>
    <p:extLst>
      <p:ext uri="{BB962C8B-B14F-4D97-AF65-F5344CB8AC3E}">
        <p14:creationId xmlns:p14="http://schemas.microsoft.com/office/powerpoint/2010/main" val="247874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alpha val="39000"/>
          </a:schemeClr>
        </a:soli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9</a:t>
            </a:fld>
            <a:endParaRPr lang="en-US"/>
          </a:p>
        </p:txBody>
      </p:sp>
      <p:sp>
        <p:nvSpPr>
          <p:cNvPr id="11" name="TextBox 10">
            <a:extLst>
              <a:ext uri="{FF2B5EF4-FFF2-40B4-BE49-F238E27FC236}">
                <a16:creationId xmlns:a16="http://schemas.microsoft.com/office/drawing/2014/main" id="{837365F8-90D1-954F-AC12-EFA3579FDD55}"/>
              </a:ext>
            </a:extLst>
          </p:cNvPr>
          <p:cNvSpPr txBox="1"/>
          <p:nvPr/>
        </p:nvSpPr>
        <p:spPr>
          <a:xfrm>
            <a:off x="563142" y="533400"/>
            <a:ext cx="2967479" cy="646331"/>
          </a:xfrm>
          <a:prstGeom prst="rect">
            <a:avLst/>
          </a:prstGeom>
          <a:solidFill>
            <a:schemeClr val="accent1">
              <a:alpha val="61000"/>
            </a:schemeClr>
          </a:solidFill>
        </p:spPr>
        <p:txBody>
          <a:bodyPr wrap="none" rtlCol="0">
            <a:spAutoFit/>
          </a:bodyPr>
          <a:lstStyle/>
          <a:p>
            <a:pPr>
              <a:lnSpc>
                <a:spcPct val="90000"/>
              </a:lnSpc>
            </a:pPr>
            <a:r>
              <a:rPr lang="en-US" sz="4000" b="1" dirty="0"/>
              <a:t>References</a:t>
            </a:r>
          </a:p>
        </p:txBody>
      </p:sp>
      <p:sp>
        <p:nvSpPr>
          <p:cNvPr id="5" name="TextBox 4">
            <a:extLst>
              <a:ext uri="{FF2B5EF4-FFF2-40B4-BE49-F238E27FC236}">
                <a16:creationId xmlns:a16="http://schemas.microsoft.com/office/drawing/2014/main" id="{957E241D-A595-0E46-8B5C-9AD2F80D3550}"/>
              </a:ext>
            </a:extLst>
          </p:cNvPr>
          <p:cNvSpPr txBox="1"/>
          <p:nvPr/>
        </p:nvSpPr>
        <p:spPr>
          <a:xfrm>
            <a:off x="563142" y="5031938"/>
            <a:ext cx="2618024" cy="646331"/>
          </a:xfrm>
          <a:prstGeom prst="rect">
            <a:avLst/>
          </a:prstGeom>
          <a:solidFill>
            <a:schemeClr val="accent1">
              <a:alpha val="61000"/>
            </a:schemeClr>
          </a:solidFill>
        </p:spPr>
        <p:txBody>
          <a:bodyPr wrap="none" rtlCol="0">
            <a:spAutoFit/>
          </a:bodyPr>
          <a:lstStyle/>
          <a:p>
            <a:pPr>
              <a:lnSpc>
                <a:spcPct val="90000"/>
              </a:lnSpc>
            </a:pPr>
            <a:r>
              <a:rPr lang="en-US" sz="4000" b="1" dirty="0"/>
              <a:t>Questions</a:t>
            </a:r>
          </a:p>
        </p:txBody>
      </p:sp>
      <p:sp>
        <p:nvSpPr>
          <p:cNvPr id="2" name="TextBox 1">
            <a:extLst>
              <a:ext uri="{FF2B5EF4-FFF2-40B4-BE49-F238E27FC236}">
                <a16:creationId xmlns:a16="http://schemas.microsoft.com/office/drawing/2014/main" id="{4BC4B475-509A-3541-AAE7-72FB40341083}"/>
              </a:ext>
            </a:extLst>
          </p:cNvPr>
          <p:cNvSpPr txBox="1"/>
          <p:nvPr/>
        </p:nvSpPr>
        <p:spPr>
          <a:xfrm>
            <a:off x="550669" y="1179731"/>
            <a:ext cx="11638156" cy="3139321"/>
          </a:xfrm>
          <a:prstGeom prst="rect">
            <a:avLst/>
          </a:prstGeom>
          <a:noFill/>
        </p:spPr>
        <p:txBody>
          <a:bodyPr wrap="square" rtlCol="0">
            <a:spAutoFit/>
          </a:bodyPr>
          <a:lstStyle/>
          <a:p>
            <a:pPr>
              <a:lnSpc>
                <a:spcPct val="90000"/>
              </a:lnSpc>
            </a:pPr>
            <a:endParaRPr lang="en-US" sz="2000" dirty="0"/>
          </a:p>
          <a:p>
            <a:pPr marL="342900" indent="-342900">
              <a:lnSpc>
                <a:spcPct val="90000"/>
              </a:lnSpc>
              <a:buFontTx/>
              <a:buChar char="-"/>
            </a:pPr>
            <a:r>
              <a:rPr lang="en-US" sz="2000" dirty="0"/>
              <a:t>Miriam </a:t>
            </a:r>
            <a:r>
              <a:rPr lang="en-US" sz="2000" dirty="0" err="1"/>
              <a:t>Seoane</a:t>
            </a:r>
            <a:r>
              <a:rPr lang="en-US" sz="2000" dirty="0"/>
              <a:t> Santos, Pedro Henriques Abreu, Pedro J Garcia-</a:t>
            </a:r>
            <a:r>
              <a:rPr lang="en-US" sz="2000" dirty="0" err="1"/>
              <a:t>Laencina</a:t>
            </a:r>
            <a:r>
              <a:rPr lang="en-US" sz="2000" dirty="0"/>
              <a:t>, Adelia </a:t>
            </a:r>
            <a:r>
              <a:rPr lang="en-US" sz="2000" dirty="0" err="1"/>
              <a:t>Simao</a:t>
            </a:r>
            <a:r>
              <a:rPr lang="en-US" sz="2000" dirty="0"/>
              <a:t>,  Armando Carvalho, </a:t>
            </a:r>
            <a:r>
              <a:rPr lang="en-US" sz="2000" i="1" dirty="0"/>
              <a:t>A new  cluster-based oversampling method for improving survival prediction of hepatocellular carcinoma patients</a:t>
            </a:r>
            <a:r>
              <a:rPr lang="en-US" sz="2000" dirty="0"/>
              <a:t>. Journal of biomedical informatics, 58, 49-59, 2015.</a:t>
            </a:r>
          </a:p>
          <a:p>
            <a:pPr>
              <a:lnSpc>
                <a:spcPct val="90000"/>
              </a:lnSpc>
            </a:pPr>
            <a:endParaRPr lang="en-US" sz="2000" dirty="0"/>
          </a:p>
          <a:p>
            <a:pPr>
              <a:lnSpc>
                <a:spcPct val="90000"/>
              </a:lnSpc>
            </a:pPr>
            <a:r>
              <a:rPr lang="en-US" sz="2000" dirty="0"/>
              <a:t>- "Cancer" </a:t>
            </a:r>
            <a:r>
              <a:rPr lang="en-US" sz="2000" dirty="0" err="1"/>
              <a:t>Roser</a:t>
            </a:r>
            <a:r>
              <a:rPr lang="en-US" sz="2000" dirty="0"/>
              <a:t>, M., Ritchie, H. 2019.'https://</a:t>
            </a:r>
            <a:r>
              <a:rPr lang="en-US" sz="2000" dirty="0" err="1"/>
              <a:t>ourworldindata.org</a:t>
            </a:r>
            <a:r>
              <a:rPr lang="en-US" sz="2000" dirty="0"/>
              <a:t>/cancer'</a:t>
            </a:r>
          </a:p>
          <a:p>
            <a:pPr>
              <a:lnSpc>
                <a:spcPct val="90000"/>
              </a:lnSpc>
            </a:pPr>
            <a:endParaRPr lang="en-US" sz="2000" dirty="0"/>
          </a:p>
          <a:p>
            <a:pPr>
              <a:lnSpc>
                <a:spcPct val="90000"/>
              </a:lnSpc>
            </a:pPr>
            <a:endParaRPr lang="en-US" sz="2000" dirty="0"/>
          </a:p>
          <a:p>
            <a:pPr>
              <a:lnSpc>
                <a:spcPct val="90000"/>
              </a:lnSpc>
            </a:pPr>
            <a:r>
              <a:rPr lang="en-US" sz="2000" dirty="0"/>
              <a:t>- "Liver Cancer."  2019. *Elsevier B.V.* </a:t>
            </a:r>
            <a:r>
              <a:rPr lang="en-US" sz="2000" dirty="0" err="1"/>
              <a:t>www.sciencedirect.com</a:t>
            </a:r>
            <a:r>
              <a:rPr lang="en-US" sz="2000" dirty="0"/>
              <a:t>/topics/medicine-and-dentistry/liver-cancer</a:t>
            </a:r>
          </a:p>
        </p:txBody>
      </p:sp>
      <p:pic>
        <p:nvPicPr>
          <p:cNvPr id="6" name="Picture 5" descr="301 Moved Permanently">
            <a:extLst>
              <a:ext uri="{FF2B5EF4-FFF2-40B4-BE49-F238E27FC236}">
                <a16:creationId xmlns:a16="http://schemas.microsoft.com/office/drawing/2014/main" id="{7E9B20FD-7029-F240-A0F6-C463190A77E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189412" y="4394201"/>
            <a:ext cx="2794000" cy="2235200"/>
          </a:xfrm>
          <a:prstGeom prst="rect">
            <a:avLst/>
          </a:prstGeom>
          <a:effectLst>
            <a:reflection endPos="65000" dist="50800" dir="5400000" sy="-100000" algn="bl" rotWithShape="0"/>
            <a:softEdge rad="241300"/>
          </a:effectLst>
        </p:spPr>
      </p:pic>
    </p:spTree>
    <p:extLst>
      <p:ext uri="{BB962C8B-B14F-4D97-AF65-F5344CB8AC3E}">
        <p14:creationId xmlns:p14="http://schemas.microsoft.com/office/powerpoint/2010/main" val="2325205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Presentation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World maps series, World  presentation (widescreen).potx" id="{6FD2C32E-565A-4F51-8C38-826F1B24AA7D}" vid="{06379D18-BA11-4F05-84DF-EB681B68D4FA}"/>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Presentation 16x9</Template>
  <TotalTime>5016</TotalTime>
  <Words>1386</Words>
  <Application>Microsoft Macintosh PowerPoint</Application>
  <PresentationFormat>Custom</PresentationFormat>
  <Paragraphs>132</Paragraphs>
  <Slides>9</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Century Gothic</vt:lpstr>
      <vt:lpstr>World Presentation 16x9</vt:lpstr>
      <vt:lpstr>Predicting One Year Survival of Patients with Hepatocellular Carcinoma: A Logistic Regression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Addressing Demographic Trends: A predictive Model</dc:title>
  <dc:creator>pablo salcedo</dc:creator>
  <cp:lastModifiedBy>pablo salcedo</cp:lastModifiedBy>
  <cp:revision>41</cp:revision>
  <dcterms:created xsi:type="dcterms:W3CDTF">2019-07-03T18:56:10Z</dcterms:created>
  <dcterms:modified xsi:type="dcterms:W3CDTF">2019-07-25T17:35:26Z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